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344" r:id="rId3"/>
    <p:sldId id="257" r:id="rId4"/>
    <p:sldId id="258" r:id="rId5"/>
    <p:sldId id="259" r:id="rId6"/>
    <p:sldId id="345" r:id="rId7"/>
    <p:sldId id="350" r:id="rId8"/>
    <p:sldId id="359" r:id="rId9"/>
    <p:sldId id="347" r:id="rId10"/>
    <p:sldId id="348" r:id="rId11"/>
    <p:sldId id="349" r:id="rId12"/>
    <p:sldId id="352" r:id="rId13"/>
    <p:sldId id="260" r:id="rId14"/>
    <p:sldId id="261" r:id="rId15"/>
    <p:sldId id="262" r:id="rId16"/>
    <p:sldId id="322" r:id="rId17"/>
    <p:sldId id="323" r:id="rId18"/>
    <p:sldId id="324" r:id="rId19"/>
    <p:sldId id="325" r:id="rId20"/>
    <p:sldId id="263" r:id="rId21"/>
    <p:sldId id="264" r:id="rId22"/>
    <p:sldId id="265" r:id="rId23"/>
    <p:sldId id="266" r:id="rId24"/>
    <p:sldId id="267" r:id="rId25"/>
    <p:sldId id="268" r:id="rId26"/>
    <p:sldId id="269" r:id="rId27"/>
    <p:sldId id="270" r:id="rId28"/>
    <p:sldId id="271" r:id="rId29"/>
    <p:sldId id="275" r:id="rId30"/>
    <p:sldId id="307" r:id="rId31"/>
    <p:sldId id="308" r:id="rId32"/>
    <p:sldId id="309" r:id="rId33"/>
    <p:sldId id="320" r:id="rId34"/>
    <p:sldId id="321" r:id="rId35"/>
    <p:sldId id="310" r:id="rId36"/>
    <p:sldId id="311" r:id="rId37"/>
    <p:sldId id="312" r:id="rId38"/>
    <p:sldId id="313" r:id="rId39"/>
    <p:sldId id="305" r:id="rId40"/>
    <p:sldId id="314" r:id="rId41"/>
    <p:sldId id="315" r:id="rId42"/>
    <p:sldId id="316" r:id="rId43"/>
    <p:sldId id="329" r:id="rId44"/>
    <p:sldId id="330" r:id="rId45"/>
    <p:sldId id="331" r:id="rId46"/>
    <p:sldId id="332" r:id="rId47"/>
    <p:sldId id="333" r:id="rId48"/>
    <p:sldId id="334" r:id="rId49"/>
    <p:sldId id="327" r:id="rId50"/>
    <p:sldId id="277" r:id="rId51"/>
    <p:sldId id="278" r:id="rId52"/>
    <p:sldId id="279" r:id="rId53"/>
    <p:sldId id="280" r:id="rId54"/>
    <p:sldId id="281" r:id="rId55"/>
    <p:sldId id="282" r:id="rId56"/>
    <p:sldId id="283" r:id="rId57"/>
    <p:sldId id="284" r:id="rId58"/>
    <p:sldId id="343" r:id="rId59"/>
    <p:sldId id="335" r:id="rId60"/>
    <p:sldId id="336" r:id="rId61"/>
    <p:sldId id="337" r:id="rId62"/>
    <p:sldId id="338" r:id="rId63"/>
    <p:sldId id="339" r:id="rId64"/>
    <p:sldId id="340" r:id="rId65"/>
    <p:sldId id="341" r:id="rId66"/>
    <p:sldId id="342" r:id="rId67"/>
    <p:sldId id="346" r:id="rId68"/>
    <p:sldId id="358"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GENEL AÇIKLAMALAR" id="{0F997679-B5BF-428E-B1A6-1ED4823A7FE6}">
          <p14:sldIdLst>
            <p14:sldId id="256"/>
            <p14:sldId id="344"/>
            <p14:sldId id="257"/>
            <p14:sldId id="258"/>
            <p14:sldId id="259"/>
            <p14:sldId id="345"/>
            <p14:sldId id="350"/>
            <p14:sldId id="359"/>
            <p14:sldId id="347"/>
            <p14:sldId id="348"/>
            <p14:sldId id="349"/>
            <p14:sldId id="352"/>
          </p14:sldIdLst>
        </p14:section>
        <p14:section name="SINAVIN DEĞERLENDİRİLMESİ" id="{B71E5FF1-E83E-4098-8533-E12B3EC578F4}">
          <p14:sldIdLst>
            <p14:sldId id="260"/>
            <p14:sldId id="261"/>
            <p14:sldId id="262"/>
            <p14:sldId id="322"/>
            <p14:sldId id="323"/>
            <p14:sldId id="324"/>
            <p14:sldId id="325"/>
            <p14:sldId id="263"/>
          </p14:sldIdLst>
        </p14:section>
        <p14:section name="OKUL MÜDÜRLÜĞÜNÜN DİKKAT ETMELERİ GEREKEN HUSUSLAR" id="{E8B184EA-CC4A-4A87-A9D1-A56D34090790}">
          <p14:sldIdLst>
            <p14:sldId id="264"/>
            <p14:sldId id="265"/>
            <p14:sldId id="266"/>
            <p14:sldId id="267"/>
            <p14:sldId id="268"/>
            <p14:sldId id="269"/>
            <p14:sldId id="270"/>
            <p14:sldId id="271"/>
            <p14:sldId id="275"/>
            <p14:sldId id="307"/>
            <p14:sldId id="308"/>
          </p14:sldIdLst>
        </p14:section>
        <p14:section name="GÖREVLİLERİN DİKKAT EDECEĞİ HUSUSLAR" id="{DDFC3B80-0048-4561-92A5-7CD7526B36AA}">
          <p14:sldIdLst>
            <p14:sldId id="309"/>
            <p14:sldId id="320"/>
            <p14:sldId id="321"/>
            <p14:sldId id="310"/>
            <p14:sldId id="311"/>
            <p14:sldId id="312"/>
            <p14:sldId id="313"/>
          </p14:sldIdLst>
        </p14:section>
        <p14:section name="ENGELLİ ÖĞRENCİLER" id="{CF3DDA6F-1F81-4161-ACA3-214B887BB8BD}">
          <p14:sldIdLst>
            <p14:sldId id="305"/>
            <p14:sldId id="314"/>
            <p14:sldId id="315"/>
            <p14:sldId id="316"/>
          </p14:sldIdLst>
        </p14:section>
        <p14:section name="ÜCRET TAHAKKUK" id="{DE893F4A-D695-402A-B28E-032873A421D2}">
          <p14:sldIdLst>
            <p14:sldId id="329"/>
            <p14:sldId id="330"/>
            <p14:sldId id="331"/>
            <p14:sldId id="332"/>
            <p14:sldId id="333"/>
            <p14:sldId id="334"/>
          </p14:sldIdLst>
        </p14:section>
        <p14:section name="TEOG UYGULAMA" id="{4219E158-D326-4547-A21A-6A750679033B}">
          <p14:sldIdLst>
            <p14:sldId id="327"/>
            <p14:sldId id="277"/>
            <p14:sldId id="278"/>
            <p14:sldId id="279"/>
            <p14:sldId id="280"/>
            <p14:sldId id="281"/>
            <p14:sldId id="282"/>
            <p14:sldId id="283"/>
            <p14:sldId id="284"/>
          </p14:sldIdLst>
        </p14:section>
        <p14:section name="BİNA KOMİSYONU TOPLANTI" id="{BF9B3EAE-04C0-4A3E-AA0A-3090CD909514}">
          <p14:sldIdLst>
            <p14:sldId id="343"/>
            <p14:sldId id="335"/>
            <p14:sldId id="336"/>
            <p14:sldId id="337"/>
            <p14:sldId id="338"/>
            <p14:sldId id="339"/>
            <p14:sldId id="340"/>
            <p14:sldId id="341"/>
            <p14:sldId id="342"/>
            <p14:sldId id="346"/>
            <p14:sldId id="35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1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86447" autoAdjust="0"/>
  </p:normalViewPr>
  <p:slideViewPr>
    <p:cSldViewPr>
      <p:cViewPr varScale="1">
        <p:scale>
          <a:sx n="63" d="100"/>
          <a:sy n="63" d="100"/>
        </p:scale>
        <p:origin x="-1326" y="-96"/>
      </p:cViewPr>
      <p:guideLst>
        <p:guide orient="horz" pos="2160"/>
        <p:guide pos="2880"/>
      </p:guideLst>
    </p:cSldViewPr>
  </p:slideViewPr>
  <p:outlineViewPr>
    <p:cViewPr>
      <p:scale>
        <a:sx n="33" d="100"/>
        <a:sy n="33" d="100"/>
      </p:scale>
      <p:origin x="0" y="132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23720DD-5B6D-40BF-8493-A6B52D484E6B}" type="datetimeFigureOut">
              <a:rPr lang="tr-TR" smtClean="0"/>
              <a:pPr/>
              <a:t>18.04.2016</a:t>
            </a:fld>
            <a:endParaRPr lang="tr-TR"/>
          </a:p>
        </p:txBody>
      </p:sp>
      <p:sp>
        <p:nvSpPr>
          <p:cNvPr id="17" name="Altbilgi Yer Tutucusu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18.04.2016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6553200" y="6248402"/>
            <a:ext cx="2209800" cy="365125"/>
          </a:xfrm>
        </p:spPr>
        <p:txBody>
          <a:bodyPr/>
          <a:lstStyle/>
          <a:p>
            <a:fld id="{A23720DD-5B6D-40BF-8493-A6B52D484E6B}" type="datetimeFigureOut">
              <a:rPr lang="tr-TR" smtClean="0"/>
              <a:pPr/>
              <a:t>18.04.2016</a:t>
            </a:fld>
            <a:endParaRPr lang="tr-TR"/>
          </a:p>
        </p:txBody>
      </p:sp>
      <p:sp>
        <p:nvSpPr>
          <p:cNvPr id="5" name="Altbilgi Yer Tutucusu 4"/>
          <p:cNvSpPr>
            <a:spLocks noGrp="1"/>
          </p:cNvSpPr>
          <p:nvPr>
            <p:ph type="ftr" sz="quarter" idx="11"/>
          </p:nvPr>
        </p:nvSpPr>
        <p:spPr>
          <a:xfrm>
            <a:off x="457201" y="6248207"/>
            <a:ext cx="5573483" cy="365125"/>
          </a:xfrm>
        </p:spPr>
        <p:txBody>
          <a:bodyPr/>
          <a:lstStyle/>
          <a:p>
            <a:endParaRPr lang="tr-TR"/>
          </a:p>
        </p:txBody>
      </p:sp>
      <p:sp>
        <p:nvSpPr>
          <p:cNvPr id="7" name="Dikdörtgen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5989638" y="144462"/>
            <a:ext cx="533400" cy="244476"/>
          </a:xfrm>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aşlık ve İçerik">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6727032" y="6407944"/>
            <a:ext cx="1920240" cy="365760"/>
          </a:xfrm>
          <a:prstGeom prst="rect">
            <a:avLst/>
          </a:prstGeom>
        </p:spPr>
        <p:txBody>
          <a:bodyPr/>
          <a:lstStyle>
            <a:extLst/>
          </a:lstStyle>
          <a:p>
            <a:fld id="{A23720DD-5B6D-40BF-8493-A6B52D484E6B}" type="datetimeFigureOut">
              <a:rPr lang="tr-TR" smtClean="0"/>
              <a:pPr/>
              <a:t>18.04.2016</a:t>
            </a:fld>
            <a:endParaRPr lang="tr-TR"/>
          </a:p>
        </p:txBody>
      </p:sp>
      <p:sp>
        <p:nvSpPr>
          <p:cNvPr id="5" name="Altbilgi Yer Tutucusu 4"/>
          <p:cNvSpPr>
            <a:spLocks noGrp="1"/>
          </p:cNvSpPr>
          <p:nvPr>
            <p:ph type="ftr" sz="quarter" idx="11"/>
          </p:nvPr>
        </p:nvSpPr>
        <p:spPr>
          <a:xfrm>
            <a:off x="4380072" y="6407944"/>
            <a:ext cx="2350681" cy="365125"/>
          </a:xfrm>
          <a:prstGeom prst="rect">
            <a:avLst/>
          </a:prstGeom>
        </p:spPr>
        <p:txBody>
          <a:bodyPr/>
          <a:lstStyle>
            <a:extLst/>
          </a:lstStyle>
          <a:p>
            <a:endParaRPr lang="tr-TR"/>
          </a:p>
        </p:txBody>
      </p:sp>
      <p:sp>
        <p:nvSpPr>
          <p:cNvPr id="6" name="Slayt Numarası Yer Tutucusu 5"/>
          <p:cNvSpPr>
            <a:spLocks noGrp="1"/>
          </p:cNvSpPr>
          <p:nvPr>
            <p:ph type="sldNum" sz="quarter" idx="12"/>
          </p:nvPr>
        </p:nvSpPr>
        <p:spPr>
          <a:xfrm>
            <a:off x="8647272" y="6407944"/>
            <a:ext cx="365760" cy="365125"/>
          </a:xfrm>
          <a:prstGeom prst="rect">
            <a:avLst/>
          </a:prstGeom>
        </p:spPr>
        <p:txBody>
          <a:bodyPr/>
          <a:lstStyle>
            <a:extLst/>
          </a:lstStyle>
          <a:p>
            <a:fld id="{F302176B-0E47-46AC-8F43-DAB4B8A37D06}" type="slidenum">
              <a:rPr lang="tr-TR" smtClean="0"/>
              <a:pPr/>
              <a:t>‹#›</a:t>
            </a:fld>
            <a:endParaRPr lang="tr-TR"/>
          </a:p>
        </p:txBody>
      </p:sp>
      <p:sp>
        <p:nvSpPr>
          <p:cNvPr id="7" name="Dikdörtgen 6"/>
          <p:cNvSpPr/>
          <p:nvPr userDrawn="1"/>
        </p:nvSpPr>
        <p:spPr>
          <a:xfrm>
            <a:off x="0" y="188640"/>
            <a:ext cx="9144000"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cap="none" spc="50" dirty="0">
                <a:ln w="11430">
                  <a:solidFill>
                    <a:srgbClr val="FF0000"/>
                  </a:solidFill>
                </a:ln>
                <a:solidFill>
                  <a:srgbClr val="FF0000"/>
                </a:solidFill>
                <a:effectLst>
                  <a:outerShdw blurRad="50800" dist="38100" algn="l" rotWithShape="0">
                    <a:prstClr val="black">
                      <a:alpha val="40000"/>
                    </a:prstClr>
                  </a:outerShdw>
                </a:effectLst>
              </a:rPr>
              <a:t>TEMEL </a:t>
            </a:r>
            <a:r>
              <a:rPr lang="tr-TR" sz="2800" b="1" cap="none" spc="50" dirty="0" smtClean="0">
                <a:ln w="11430">
                  <a:solidFill>
                    <a:srgbClr val="FF0000"/>
                  </a:solidFill>
                </a:ln>
                <a:solidFill>
                  <a:srgbClr val="FF0000"/>
                </a:solidFill>
                <a:effectLst>
                  <a:outerShdw blurRad="50800" dist="38100" algn="l" rotWithShape="0">
                    <a:prstClr val="black">
                      <a:alpha val="40000"/>
                    </a:prstClr>
                  </a:outerShdw>
                </a:effectLst>
              </a:rPr>
              <a:t>EĞİTİMDEN ORTAÖĞRETİME GEÇİŞ SİSTEMİ</a:t>
            </a:r>
            <a:endParaRPr lang="tr-TR" sz="2800" b="1" cap="none" spc="50" dirty="0">
              <a:ln w="11430">
                <a:solidFill>
                  <a:srgbClr val="FF0000"/>
                </a:solidFill>
              </a:ln>
              <a:solidFill>
                <a:srgbClr val="FF0000"/>
              </a:solidFill>
              <a:effectLst>
                <a:outerShdw blurRad="50800" dist="38100" algn="l" rotWithShape="0">
                  <a:prstClr val="black">
                    <a:alpha val="40000"/>
                  </a:prstClr>
                </a:outerShdw>
              </a:effectLst>
            </a:endParaRPr>
          </a:p>
        </p:txBody>
      </p:sp>
      <p:sp>
        <p:nvSpPr>
          <p:cNvPr id="8" name="Dikdörtgen 7"/>
          <p:cNvSpPr/>
          <p:nvPr userDrawn="1"/>
        </p:nvSpPr>
        <p:spPr>
          <a:xfrm>
            <a:off x="0" y="692696"/>
            <a:ext cx="9144000" cy="36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89726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18.04.2016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pPr/>
              <a:t>‹#›</a:t>
            </a:fld>
            <a:endParaRPr lang="tr-TR"/>
          </a:p>
        </p:txBody>
      </p:sp>
      <p:sp>
        <p:nvSpPr>
          <p:cNvPr id="8" name="İçerik Yer Tutucusu 7"/>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A23720DD-5B6D-40BF-8493-A6B52D484E6B}" type="datetimeFigureOut">
              <a:rPr lang="tr-TR" smtClean="0"/>
              <a:pPr/>
              <a:t>18.04.2016</a:t>
            </a:fld>
            <a:endParaRPr lang="tr-TR"/>
          </a:p>
        </p:txBody>
      </p:sp>
      <p:sp>
        <p:nvSpPr>
          <p:cNvPr id="13" name="Slayt Numarası Yer Tutucus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302176B-0E47-46AC-8F43-DAB4B8A37D06}" type="slidenum">
              <a:rPr lang="tr-TR" smtClean="0"/>
              <a:pPr/>
              <a:t>‹#›</a:t>
            </a:fld>
            <a:endParaRPr lang="tr-TR"/>
          </a:p>
        </p:txBody>
      </p:sp>
      <p:sp>
        <p:nvSpPr>
          <p:cNvPr id="14" name="Altbilgi Yer Tutucusu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fld id="{A23720DD-5B6D-40BF-8493-A6B52D484E6B}" type="datetimeFigureOut">
              <a:rPr lang="tr-TR" smtClean="0"/>
              <a:pPr/>
              <a:t>18.04.2016</a:t>
            </a:fld>
            <a:endParaRPr lang="tr-TR"/>
          </a:p>
        </p:txBody>
      </p:sp>
      <p:sp>
        <p:nvSpPr>
          <p:cNvPr id="10" name="Slayt Numarası Yer Tutucusu 9"/>
          <p:cNvSpPr>
            <a:spLocks noGrp="1"/>
          </p:cNvSpPr>
          <p:nvPr>
            <p:ph type="sldNum" sz="quarter" idx="16"/>
          </p:nvPr>
        </p:nvSpPr>
        <p:spPr/>
        <p:txBody>
          <a:bodyPr rtlCol="0"/>
          <a:lstStyle/>
          <a:p>
            <a:fld id="{F302176B-0E47-46AC-8F43-DAB4B8A37D06}" type="slidenum">
              <a:rPr lang="tr-TR" smtClean="0"/>
              <a:pPr/>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fld id="{A23720DD-5B6D-40BF-8493-A6B52D484E6B}" type="datetimeFigureOut">
              <a:rPr lang="tr-TR" smtClean="0"/>
              <a:pPr/>
              <a:t>18.04.2016</a:t>
            </a:fld>
            <a:endParaRPr lang="tr-TR"/>
          </a:p>
        </p:txBody>
      </p:sp>
      <p:sp>
        <p:nvSpPr>
          <p:cNvPr id="12" name="Slayt Numarası Yer Tutucusu 11"/>
          <p:cNvSpPr>
            <a:spLocks noGrp="1"/>
          </p:cNvSpPr>
          <p:nvPr>
            <p:ph type="sldNum" sz="quarter" idx="16"/>
          </p:nvPr>
        </p:nvSpPr>
        <p:spPr/>
        <p:txBody>
          <a:bodyPr rtlCol="0"/>
          <a:lstStyle/>
          <a:p>
            <a:fld id="{F302176B-0E47-46AC-8F43-DAB4B8A37D06}" type="slidenum">
              <a:rPr lang="tr-TR" smtClean="0"/>
              <a:pPr/>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pPr/>
              <a:t>18.04.2016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18.04.2016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533400" cy="381000"/>
          </a:xfrm>
        </p:spPr>
        <p:txBody>
          <a:bodyPr/>
          <a:lstStyle>
            <a:lvl1pPr>
              <a:defRPr>
                <a:solidFill>
                  <a:schemeClr val="tx2"/>
                </a:solidFill>
              </a:defRPr>
            </a:lvl1p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18.04.2016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pPr/>
              <a:t>‹#›</a:t>
            </a:fld>
            <a:endParaRPr lang="tr-TR"/>
          </a:p>
        </p:txBody>
      </p:sp>
      <p:sp>
        <p:nvSpPr>
          <p:cNvPr id="3" name="Metin Yer Tutucus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6248400" y="6248400"/>
            <a:ext cx="2667000" cy="365125"/>
          </a:xfrm>
        </p:spPr>
        <p:txBody>
          <a:bodyPr rtlCol="0"/>
          <a:lstStyle/>
          <a:p>
            <a:fld id="{A23720DD-5B6D-40BF-8493-A6B52D484E6B}" type="datetimeFigureOut">
              <a:rPr lang="tr-TR" smtClean="0"/>
              <a:pPr/>
              <a:t>18.04.2016</a:t>
            </a:fld>
            <a:endParaRPr lang="tr-TR"/>
          </a:p>
        </p:txBody>
      </p:sp>
      <p:sp>
        <p:nvSpPr>
          <p:cNvPr id="13" name="Slayt Numarası Yer Tutucusu 12"/>
          <p:cNvSpPr>
            <a:spLocks noGrp="1"/>
          </p:cNvSpPr>
          <p:nvPr>
            <p:ph type="sldNum" sz="quarter" idx="11"/>
          </p:nvPr>
        </p:nvSpPr>
        <p:spPr>
          <a:xfrm>
            <a:off x="0" y="4667249"/>
            <a:ext cx="1447800" cy="663578"/>
          </a:xfrm>
        </p:spPr>
        <p:txBody>
          <a:bodyPr rtlCol="0"/>
          <a:lstStyle>
            <a:lvl1pPr>
              <a:defRPr sz="2800"/>
            </a:lvl1pPr>
          </a:lstStyle>
          <a:p>
            <a:fld id="{F302176B-0E47-46AC-8F43-DAB4B8A37D06}" type="slidenum">
              <a:rPr lang="tr-TR" smtClean="0"/>
              <a:pPr/>
              <a:t>‹#›</a:t>
            </a:fld>
            <a:endParaRPr lang="tr-TR"/>
          </a:p>
        </p:txBody>
      </p:sp>
      <p:sp>
        <p:nvSpPr>
          <p:cNvPr id="14" name="Altbilgi Yer Tutucusu 13"/>
          <p:cNvSpPr>
            <a:spLocks noGrp="1"/>
          </p:cNvSpPr>
          <p:nvPr>
            <p:ph type="ftr" sz="quarter" idx="12"/>
          </p:nvPr>
        </p:nvSpPr>
        <p:spPr>
          <a:xfrm>
            <a:off x="1600200" y="6248206"/>
            <a:ext cx="4572000" cy="365125"/>
          </a:xfrm>
        </p:spPr>
        <p:txBody>
          <a:bodyPr rtlCol="0"/>
          <a:lstStyle/>
          <a:p>
            <a:endParaRPr lang="tr-TR"/>
          </a:p>
        </p:txBody>
      </p:sp>
      <p:sp>
        <p:nvSpPr>
          <p:cNvPr id="3" name="Resim Yer Tutucus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3720DD-5B6D-40BF-8493-A6B52D484E6B}" type="datetimeFigureOut">
              <a:rPr lang="tr-TR" smtClean="0"/>
              <a:pPr/>
              <a:t>18.04.2016</a:t>
            </a:fld>
            <a:endParaRPr lang="tr-TR"/>
          </a:p>
        </p:txBody>
      </p:sp>
      <p:sp>
        <p:nvSpPr>
          <p:cNvPr id="3" name="Altbilgi Yer Tutucusu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os_sv_1.mp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TemelEgitimdenOrtaogretimeGSistemTVSpotu.mp4"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poset%20kullanm.wmv" TargetMode="External"/><Relationship Id="rId2" Type="http://schemas.openxmlformats.org/officeDocument/2006/relationships/hyperlink" Target="os_sv_1.mpg"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7.ad/"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332656"/>
            <a:ext cx="7772400" cy="5400599"/>
          </a:xfrm>
        </p:spPr>
        <p:txBody>
          <a:bodyPr>
            <a:noAutofit/>
          </a:bodyPr>
          <a:lstStyle/>
          <a:p>
            <a:pPr algn="ctr"/>
            <a:r>
              <a:rPr lang="tr-TR" sz="6000" b="1" dirty="0" smtClean="0">
                <a:effectLst>
                  <a:outerShdw blurRad="38100" dist="38100" dir="2700000" algn="tl">
                    <a:srgbClr val="000000">
                      <a:alpha val="43137"/>
                    </a:srgbClr>
                  </a:outerShdw>
                </a:effectLst>
              </a:rPr>
              <a:t>2015-2016 EĞİTİM ÖĞRETİM YILI </a:t>
            </a:r>
            <a:r>
              <a:rPr lang="tr-TR" sz="6000" b="1" dirty="0">
                <a:effectLst>
                  <a:outerShdw blurRad="38100" dist="38100" dir="2700000" algn="tl">
                    <a:srgbClr val="000000">
                      <a:alpha val="43137"/>
                    </a:srgbClr>
                  </a:outerShdw>
                </a:effectLst>
              </a:rPr>
              <a:t>2.DÖNEM</a:t>
            </a:r>
            <a:r>
              <a:rPr lang="tr-TR" sz="6000" b="1" dirty="0" smtClean="0">
                <a:effectLst>
                  <a:outerShdw blurRad="38100" dist="38100" dir="2700000" algn="tl">
                    <a:srgbClr val="000000">
                      <a:alpha val="43137"/>
                    </a:srgbClr>
                  </a:outerShdw>
                </a:effectLst>
              </a:rPr>
              <a:t/>
            </a:r>
            <a:br>
              <a:rPr lang="tr-TR" sz="6000" b="1" dirty="0" smtClean="0">
                <a:effectLst>
                  <a:outerShdw blurRad="38100" dist="38100" dir="2700000" algn="tl">
                    <a:srgbClr val="000000">
                      <a:alpha val="43137"/>
                    </a:srgbClr>
                  </a:outerShdw>
                </a:effectLst>
              </a:rPr>
            </a:br>
            <a:r>
              <a:rPr lang="tr-TR" sz="6000" b="1" dirty="0" smtClean="0">
                <a:effectLst>
                  <a:outerShdw blurRad="38100" dist="38100" dir="2700000" algn="tl">
                    <a:srgbClr val="000000">
                      <a:alpha val="43137"/>
                    </a:srgbClr>
                  </a:outerShdw>
                </a:effectLst>
              </a:rPr>
              <a:t>MERKEZİ ORTAK SINAVLAR SINAVI TOPLANTISI</a:t>
            </a:r>
            <a:endParaRPr lang="tr-TR"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49378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79512" y="1484784"/>
            <a:ext cx="871296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52400"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Yoklama sonrası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göreve gelmeyen öğretmenler</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tespit edilerek Millî eğitim Müdürlüğüne bildirilmesini sağlamak. (Göreve mazeretsiz gelmeyen öğretmenlere Merkezi</a:t>
            </a:r>
            <a:r>
              <a:rPr kumimoji="0" lang="tr-TR" sz="30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Sistem Sınavlarında görev verilmeyecektir </a:t>
            </a:r>
            <a:r>
              <a:rPr kumimoji="0" lang="tr-TR" sz="30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2014/6</a:t>
            </a:r>
            <a:r>
              <a:rPr kumimoji="0" lang="tr-TR" sz="30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numaralı genelge)</a:t>
            </a:r>
            <a:endPar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52400" algn="l"/>
              </a:tabLst>
            </a:pPr>
            <a:endParaRPr kumimoji="0" lang="tr-T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52400" algn="l"/>
              </a:tabLst>
            </a:pPr>
            <a:r>
              <a:rPr lang="tr-TR" sz="3000" dirty="0" smtClean="0">
                <a:latin typeface="Calibri" pitchFamily="34" charset="0"/>
                <a:ea typeface="Times New Roman" pitchFamily="18" charset="0"/>
                <a:cs typeface="Times New Roman" pitchFamily="18" charset="0"/>
              </a:rPr>
              <a:t> </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Sınav binasına girişte adayların, cep telefonu veya herhangi bir elektronik cihaz ile sınav binasına girilemeyeceğinin duyurusunu yaptırmak, bir görevlinin sınav binası kapısında sınava girişler tamamlanıncaya kadar bulundurulmasını sağlatmak,</a:t>
            </a:r>
            <a:endParaRPr kumimoji="0" lang="tr-TR" sz="30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772816"/>
            <a:ext cx="7992888" cy="3323987"/>
          </a:xfrm>
          <a:prstGeom prst="rect">
            <a:avLst/>
          </a:prstGeom>
        </p:spPr>
        <p:txBody>
          <a:bodyPr wrap="square">
            <a:spAutoFit/>
          </a:bodyPr>
          <a:lstStyle/>
          <a:p>
            <a:pPr lvl="0" eaLnBrk="0" fontAlgn="base" hangingPunct="0">
              <a:spcBef>
                <a:spcPct val="0"/>
              </a:spcBef>
              <a:spcAft>
                <a:spcPct val="0"/>
              </a:spcAft>
              <a:buFont typeface="Arial" pitchFamily="34" charset="0"/>
              <a:buChar char="•"/>
              <a:tabLst>
                <a:tab pos="152400" algn="l"/>
              </a:tabLst>
            </a:pPr>
            <a:r>
              <a:rPr lang="tr-TR" sz="3000" dirty="0" smtClean="0">
                <a:latin typeface="Calibri" pitchFamily="34" charset="0"/>
                <a:ea typeface="Times New Roman" pitchFamily="18" charset="0"/>
                <a:cs typeface="Times New Roman" pitchFamily="18" charset="0"/>
              </a:rPr>
              <a:t> Görevli olduğu binada sınavın güvenli ve kurallara uygun olarak yapılması için sınav öncesinde bina sınav yöneticileri ve güvenlik görevlisi (</a:t>
            </a:r>
            <a:r>
              <a:rPr lang="tr-TR" sz="3000" b="1" dirty="0" smtClean="0">
                <a:latin typeface="Calibri" pitchFamily="34" charset="0"/>
                <a:ea typeface="Times New Roman" pitchFamily="18" charset="0"/>
                <a:cs typeface="Times New Roman" pitchFamily="18" charset="0"/>
              </a:rPr>
              <a:t>polis-Jandarma</a:t>
            </a:r>
            <a:r>
              <a:rPr lang="tr-TR" sz="3000" dirty="0" smtClean="0">
                <a:latin typeface="Calibri" pitchFamily="34" charset="0"/>
                <a:ea typeface="Times New Roman" pitchFamily="18" charset="0"/>
                <a:cs typeface="Times New Roman" pitchFamily="18" charset="0"/>
              </a:rPr>
              <a:t>) sorumlusuyla bir toplantı yapmak</a:t>
            </a:r>
            <a:r>
              <a:rPr lang="tr-TR" sz="3000" b="1" dirty="0" smtClean="0">
                <a:latin typeface="Calibri" pitchFamily="34" charset="0"/>
                <a:ea typeface="Times New Roman" pitchFamily="18" charset="0"/>
                <a:cs typeface="Times New Roman" pitchFamily="18" charset="0"/>
              </a:rPr>
              <a:t>, (2013/33 </a:t>
            </a:r>
            <a:r>
              <a:rPr lang="tr-TR" sz="3000" b="1" dirty="0" err="1" smtClean="0">
                <a:latin typeface="Calibri" pitchFamily="34" charset="0"/>
                <a:ea typeface="Times New Roman" pitchFamily="18" charset="0"/>
                <a:cs typeface="Times New Roman" pitchFamily="18" charset="0"/>
              </a:rPr>
              <a:t>Nolu</a:t>
            </a:r>
            <a:r>
              <a:rPr lang="tr-TR" sz="3000" b="1" dirty="0" smtClean="0">
                <a:latin typeface="Calibri" pitchFamily="34" charset="0"/>
                <a:ea typeface="Times New Roman" pitchFamily="18" charset="0"/>
                <a:cs typeface="Times New Roman" pitchFamily="18" charset="0"/>
              </a:rPr>
              <a:t> Genelge Kutu açma ve kapama tutanakları hazırlarken emniyet görevlisi de bu tutanakları imzalayacaktır.)</a:t>
            </a:r>
            <a:endParaRPr lang="tr-TR" sz="3000" dirty="0" smtClean="0">
              <a:latin typeface="Calibri" pitchFamily="34" charset="0"/>
              <a:cs typeface="Arial" pitchFamily="34" charset="0"/>
            </a:endParaRPr>
          </a:p>
        </p:txBody>
      </p:sp>
      <p:sp>
        <p:nvSpPr>
          <p:cNvPr id="3" name="Metin kutusu 2"/>
          <p:cNvSpPr txBox="1"/>
          <p:nvPr/>
        </p:nvSpPr>
        <p:spPr>
          <a:xfrm>
            <a:off x="2267744" y="5733256"/>
            <a:ext cx="3960440"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hlinkClick r:id="rId2" action="ppaction://hlinkfile"/>
              </a:rPr>
              <a:t>SINAV SANDIKLARININ AÇILMASI</a:t>
            </a:r>
            <a:endParaRPr lang="tr-T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179512" y="2105272"/>
            <a:ext cx="8964488"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52400"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Sınav düzenini bozan durumlara engel olmak,</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52400" algn="l"/>
              </a:tabLst>
            </a:pPr>
            <a:endParaRPr kumimoji="0" lang="tr-TR"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52400"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Sınav binası içinde sınav süresince adayların ve görevlilerin dışında kişilerin </a:t>
            </a:r>
            <a:r>
              <a:rPr lang="tr-TR" sz="3000" dirty="0" smtClean="0">
                <a:latin typeface="Calibri" pitchFamily="34" charset="0"/>
                <a:ea typeface="Times New Roman" pitchFamily="18" charset="0"/>
                <a:cs typeface="Times New Roman" pitchFamily="18" charset="0"/>
              </a:rPr>
              <a:t>bulunmamasını sağlatmak</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ve görevlilerin görev kartlarını yakalarına takmalarını sağlatmak.</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52400" algn="l"/>
              </a:tabLst>
            </a:pPr>
            <a:endParaRPr kumimoji="0" lang="tr-TR"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52400" algn="l"/>
              </a:tabLst>
            </a:pPr>
            <a:r>
              <a:rPr lang="tr-TR" sz="3000" b="1" dirty="0" smtClean="0">
                <a:latin typeface="Calibri" pitchFamily="34" charset="0"/>
                <a:ea typeface="Times New Roman" pitchFamily="18" charset="0"/>
                <a:cs typeface="Times New Roman" pitchFamily="18" charset="0"/>
              </a:rPr>
              <a:t> </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Sınav esnasında, bina komisyonları ile birlikte salonları kontrol etmek.</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52400" algn="l"/>
              </a:tabLst>
            </a:pPr>
            <a:endParaRPr kumimoji="0" lang="tr-TR" sz="12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622764"/>
            <a:ext cx="8137361" cy="4801314"/>
          </a:xfrm>
          <a:prstGeom prst="rect">
            <a:avLst/>
          </a:prstGeom>
        </p:spPr>
        <p:txBody>
          <a:bodyPr wrap="square">
            <a:spAutoFit/>
          </a:bodyPr>
          <a:lstStyle/>
          <a:p>
            <a:r>
              <a:rPr lang="tr-TR" dirty="0" smtClean="0">
                <a:latin typeface="Calibri" panose="020F0502020204030204" pitchFamily="34" charset="0"/>
              </a:rPr>
              <a:t> </a:t>
            </a:r>
            <a:endParaRPr lang="tr-TR" dirty="0">
              <a:latin typeface="Calibri" panose="020F0502020204030204" pitchFamily="34" charset="0"/>
            </a:endParaRPr>
          </a:p>
          <a:p>
            <a:r>
              <a:rPr lang="tr-TR" sz="2400" dirty="0">
                <a:latin typeface="Calibri" panose="020F0502020204030204" pitchFamily="34" charset="0"/>
              </a:rPr>
              <a:t>2. Her bir ders için yapılacak sınav başladıktan </a:t>
            </a:r>
            <a:r>
              <a:rPr lang="tr-TR" sz="2400" dirty="0" smtClean="0">
                <a:latin typeface="Calibri" panose="020F0502020204030204" pitchFamily="34" charset="0"/>
              </a:rPr>
              <a:t>sonra, </a:t>
            </a:r>
            <a:r>
              <a:rPr lang="tr-TR" sz="2400" dirty="0">
                <a:latin typeface="Calibri" panose="020F0502020204030204" pitchFamily="34" charset="0"/>
              </a:rPr>
              <a:t>ilk </a:t>
            </a:r>
            <a:r>
              <a:rPr lang="tr-TR" sz="2400" b="1" dirty="0">
                <a:effectLst>
                  <a:outerShdw blurRad="38100" dist="38100" dir="2700000" algn="tl">
                    <a:srgbClr val="000000">
                      <a:alpha val="43137"/>
                    </a:srgbClr>
                  </a:outerShdw>
                </a:effectLst>
                <a:latin typeface="Calibri" panose="020F0502020204030204" pitchFamily="34" charset="0"/>
              </a:rPr>
              <a:t>15 dakika içerisinde gelen öğrenciler sınava alınacaktır</a:t>
            </a:r>
            <a:r>
              <a:rPr lang="tr-TR" sz="2400" dirty="0">
                <a:latin typeface="Calibri" panose="020F0502020204030204" pitchFamily="34" charset="0"/>
              </a:rPr>
              <a:t>. Geç gelen öğrencilere ek süre verilmeyecektir. </a:t>
            </a:r>
          </a:p>
          <a:p>
            <a:endParaRPr lang="tr-TR" sz="2400" dirty="0">
              <a:latin typeface="Calibri" panose="020F0502020204030204" pitchFamily="34" charset="0"/>
            </a:endParaRPr>
          </a:p>
          <a:p>
            <a:r>
              <a:rPr lang="tr-TR" sz="2400" dirty="0">
                <a:latin typeface="Calibri" panose="020F0502020204030204" pitchFamily="34" charset="0"/>
              </a:rPr>
              <a:t>3. Her dersin sınavında ilk </a:t>
            </a:r>
            <a:r>
              <a:rPr lang="tr-TR" sz="2400" b="1" dirty="0">
                <a:effectLst>
                  <a:outerShdw blurRad="38100" dist="38100" dir="2700000" algn="tl">
                    <a:srgbClr val="000000">
                      <a:alpha val="43137"/>
                    </a:srgbClr>
                  </a:outerShdw>
                </a:effectLst>
                <a:latin typeface="Calibri" panose="020F0502020204030204" pitchFamily="34" charset="0"/>
              </a:rPr>
              <a:t>20 dakika süresince öğrenciler sınıflarından çıkmayacak</a:t>
            </a:r>
            <a:r>
              <a:rPr lang="tr-TR" sz="2400" dirty="0">
                <a:latin typeface="Calibri" panose="020F0502020204030204" pitchFamily="34" charset="0"/>
              </a:rPr>
              <a:t>, ilk 20 dakika tamamlandıktan sonra sınavını tamamlayan öğrenci sınıftan çıkabilecektir. </a:t>
            </a:r>
          </a:p>
          <a:p>
            <a:endParaRPr lang="tr-TR" sz="2400" dirty="0">
              <a:latin typeface="Calibri" panose="020F0502020204030204" pitchFamily="34" charset="0"/>
            </a:endParaRPr>
          </a:p>
          <a:p>
            <a:r>
              <a:rPr lang="tr-TR" sz="2400" dirty="0">
                <a:latin typeface="Calibri" panose="020F0502020204030204" pitchFamily="34" charset="0"/>
              </a:rPr>
              <a:t>4. Her derse ait sınav süresinin tamamlanmasına </a:t>
            </a:r>
            <a:r>
              <a:rPr lang="tr-TR" sz="2400" b="1" dirty="0">
                <a:effectLst>
                  <a:outerShdw blurRad="38100" dist="38100" dir="2700000" algn="tl">
                    <a:srgbClr val="000000">
                      <a:alpha val="43137"/>
                    </a:srgbClr>
                  </a:outerShdw>
                </a:effectLst>
                <a:latin typeface="Calibri" panose="020F0502020204030204" pitchFamily="34" charset="0"/>
              </a:rPr>
              <a:t>5 dakika kala, öğrenciler sınıftan çıkarılmayacaktır</a:t>
            </a:r>
            <a:r>
              <a:rPr lang="tr-TR" sz="2400" dirty="0">
                <a:latin typeface="Calibri" panose="020F0502020204030204" pitchFamily="34" charset="0"/>
              </a:rPr>
              <a:t>. Her ders sınavı tamamlanana kadar özel eğitim tedbiri olan öğrenciler hariç sınıfta </a:t>
            </a:r>
            <a:r>
              <a:rPr lang="tr-TR" sz="2400" b="1" u="sng" dirty="0">
                <a:latin typeface="Calibri" panose="020F0502020204030204" pitchFamily="34" charset="0"/>
              </a:rPr>
              <a:t>en az iki öğrencinin kalmasına </a:t>
            </a:r>
            <a:r>
              <a:rPr lang="tr-TR" sz="2400" dirty="0">
                <a:latin typeface="Calibri" panose="020F0502020204030204" pitchFamily="34" charset="0"/>
              </a:rPr>
              <a:t>dikkat edilecektir. </a:t>
            </a:r>
          </a:p>
        </p:txBody>
      </p:sp>
    </p:spTree>
    <p:extLst>
      <p:ext uri="{BB962C8B-B14F-4D97-AF65-F5344CB8AC3E}">
        <p14:creationId xmlns:p14="http://schemas.microsoft.com/office/powerpoint/2010/main" xmlns="" val="2104275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625797"/>
            <a:ext cx="8496944" cy="5232202"/>
          </a:xfrm>
          <a:prstGeom prst="rect">
            <a:avLst/>
          </a:prstGeom>
        </p:spPr>
        <p:txBody>
          <a:bodyPr wrap="square">
            <a:spAutoFit/>
          </a:bodyPr>
          <a:lstStyle/>
          <a:p>
            <a:pPr marL="285750" indent="-285750" defTabSz="542925">
              <a:buFont typeface="Arial" pitchFamily="34" charset="0"/>
              <a:buChar char="•"/>
            </a:pPr>
            <a:r>
              <a:rPr lang="tr-TR" sz="2600" dirty="0" smtClean="0">
                <a:latin typeface="Calibri" panose="020F0502020204030204" pitchFamily="34" charset="0"/>
              </a:rPr>
              <a:t>Ortak </a:t>
            </a:r>
            <a:r>
              <a:rPr lang="tr-TR" sz="2600" dirty="0">
                <a:latin typeface="Calibri" panose="020F0502020204030204" pitchFamily="34" charset="0"/>
              </a:rPr>
              <a:t>sınavlar, sınav takviminde belirtilen tarihlerde, her sınav günü üç olmak üzere, iki günde altı oturum halinde yapılacaktır. </a:t>
            </a:r>
            <a:r>
              <a:rPr lang="tr-TR" sz="2600" b="1" dirty="0">
                <a:latin typeface="Calibri" panose="020F0502020204030204" pitchFamily="34" charset="0"/>
              </a:rPr>
              <a:t>Sınav yapılacak okullarda sınav günleri ders yapılmayacaktır. </a:t>
            </a:r>
          </a:p>
          <a:p>
            <a:pPr defTabSz="542925"/>
            <a:endParaRPr lang="tr-TR" sz="1400" b="1" dirty="0">
              <a:latin typeface="Calibri" panose="020F0502020204030204" pitchFamily="34" charset="0"/>
            </a:endParaRPr>
          </a:p>
          <a:p>
            <a:pPr marL="285750" indent="-285750" defTabSz="542925">
              <a:buFont typeface="Arial" pitchFamily="34" charset="0"/>
              <a:buChar char="•"/>
            </a:pPr>
            <a:r>
              <a:rPr lang="tr-TR" sz="2600" b="1" dirty="0" smtClean="0">
                <a:latin typeface="Calibri" panose="020F0502020204030204" pitchFamily="34" charset="0"/>
              </a:rPr>
              <a:t>Öğrenciler </a:t>
            </a:r>
            <a:r>
              <a:rPr lang="tr-TR" sz="2600" b="1" dirty="0">
                <a:latin typeface="Calibri" panose="020F0502020204030204" pitchFamily="34" charset="0"/>
              </a:rPr>
              <a:t>olağanüstü haller ve özel durumlar dışında kendi okullarında, belirlenen sınıflarda sınava alınacaklardır. </a:t>
            </a:r>
            <a:endParaRPr lang="tr-TR" sz="2600" b="1" dirty="0" smtClean="0">
              <a:latin typeface="Calibri" panose="020F0502020204030204" pitchFamily="34" charset="0"/>
            </a:endParaRPr>
          </a:p>
          <a:p>
            <a:pPr defTabSz="542925"/>
            <a:endParaRPr lang="tr-TR" sz="1600" b="1" dirty="0" smtClean="0">
              <a:latin typeface="Calibri" panose="020F0502020204030204" pitchFamily="34" charset="0"/>
            </a:endParaRPr>
          </a:p>
          <a:p>
            <a:pPr marL="285750" indent="-285750" defTabSz="542925">
              <a:buFont typeface="Arial" pitchFamily="34" charset="0"/>
              <a:buChar char="•"/>
            </a:pPr>
            <a:r>
              <a:rPr lang="tr-TR" sz="2600" dirty="0" smtClean="0">
                <a:latin typeface="Calibri" panose="020F0502020204030204" pitchFamily="34" charset="0"/>
              </a:rPr>
              <a:t>Ortak </a:t>
            </a:r>
            <a:r>
              <a:rPr lang="tr-TR" sz="2600" dirty="0">
                <a:latin typeface="Calibri" panose="020F0502020204030204" pitchFamily="34" charset="0"/>
              </a:rPr>
              <a:t>sınavlar ile ilgili tüm iş ve işlemler </a:t>
            </a:r>
            <a:r>
              <a:rPr lang="tr-TR" sz="2600" b="1" dirty="0">
                <a:latin typeface="Calibri" panose="020F0502020204030204" pitchFamily="34" charset="0"/>
              </a:rPr>
              <a:t>e-Okul sistemi üzerinden gerçekleştirilecektir.</a:t>
            </a:r>
            <a:r>
              <a:rPr lang="tr-TR" sz="2600" dirty="0">
                <a:latin typeface="Calibri" panose="020F0502020204030204" pitchFamily="34" charset="0"/>
              </a:rPr>
              <a:t> Öğrencinin herhangi bir sorun ya da zorlukla karşılaşmaması için e-Okul sisteminde kayıtlı ve </a:t>
            </a:r>
            <a:r>
              <a:rPr lang="tr-TR" sz="2600" b="1" u="sng" dirty="0">
                <a:latin typeface="Calibri" panose="020F0502020204030204" pitchFamily="34" charset="0"/>
              </a:rPr>
              <a:t>bilgilerinin güncel olması gerekmektedir</a:t>
            </a:r>
            <a:r>
              <a:rPr lang="tr-TR" sz="2600" dirty="0">
                <a:latin typeface="Calibri" panose="020F0502020204030204" pitchFamily="34" charset="0"/>
              </a:rPr>
              <a:t>. </a:t>
            </a:r>
          </a:p>
          <a:p>
            <a:pPr marL="285750" indent="-285750" defTabSz="542925">
              <a:buFont typeface="Arial" pitchFamily="34" charset="0"/>
              <a:buChar char="•"/>
            </a:pPr>
            <a:endParaRPr lang="tr-TR" dirty="0">
              <a:latin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8343" y="6168627"/>
            <a:ext cx="1506669" cy="689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0089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8342" y="1988840"/>
            <a:ext cx="8712968" cy="3970318"/>
          </a:xfrm>
          <a:prstGeom prst="rect">
            <a:avLst/>
          </a:prstGeom>
        </p:spPr>
        <p:txBody>
          <a:bodyPr wrap="square">
            <a:spAutoFit/>
          </a:bodyPr>
          <a:lstStyle/>
          <a:p>
            <a:pPr marL="285750" indent="-285750">
              <a:buFont typeface="Arial" pitchFamily="34" charset="0"/>
              <a:buChar char="•"/>
              <a:tabLst>
                <a:tab pos="536575" algn="l"/>
              </a:tabLst>
            </a:pPr>
            <a:r>
              <a:rPr lang="tr-TR" sz="2800" dirty="0">
                <a:latin typeface="Calibri" panose="020F0502020204030204" pitchFamily="34" charset="0"/>
              </a:rPr>
              <a:t>Ortak sınavlarda her ders için çoktan seçmeli 20 soru sorulacak, değerlendirmede yanlış cevap sayısı doğru cevap sayısını etkilemeyecektir. </a:t>
            </a:r>
            <a:r>
              <a:rPr lang="tr-TR" sz="2800" dirty="0" smtClean="0">
                <a:latin typeface="Calibri" panose="020F0502020204030204" pitchFamily="34" charset="0"/>
              </a:rPr>
              <a:t>Sınav </a:t>
            </a:r>
            <a:r>
              <a:rPr lang="tr-TR" sz="2800" dirty="0">
                <a:latin typeface="Calibri" panose="020F0502020204030204" pitchFamily="34" charset="0"/>
              </a:rPr>
              <a:t>süresi her ders için 40 dakika olacaktır. </a:t>
            </a:r>
          </a:p>
          <a:p>
            <a:pPr>
              <a:tabLst>
                <a:tab pos="536575" algn="l"/>
              </a:tabLst>
            </a:pPr>
            <a:r>
              <a:rPr lang="tr-TR" sz="2800" dirty="0">
                <a:latin typeface="Calibri" panose="020F0502020204030204" pitchFamily="34" charset="0"/>
              </a:rPr>
              <a:t>	</a:t>
            </a:r>
          </a:p>
          <a:p>
            <a:pPr marL="285750" indent="-285750">
              <a:buFont typeface="Arial" pitchFamily="34" charset="0"/>
              <a:buChar char="•"/>
              <a:tabLst>
                <a:tab pos="536575" algn="l"/>
              </a:tabLst>
            </a:pPr>
            <a:r>
              <a:rPr lang="tr-TR" sz="2800" dirty="0" smtClean="0">
                <a:latin typeface="Calibri" panose="020F0502020204030204" pitchFamily="34" charset="0"/>
              </a:rPr>
              <a:t>Ortak </a:t>
            </a:r>
            <a:r>
              <a:rPr lang="tr-TR" sz="2800" dirty="0">
                <a:latin typeface="Calibri" panose="020F0502020204030204" pitchFamily="34" charset="0"/>
              </a:rPr>
              <a:t>sınavlara katılamayan öğrencilerin bilgileri okul müdürlüğü tarafından </a:t>
            </a:r>
            <a:r>
              <a:rPr lang="tr-TR" sz="2800" b="1" u="sng" dirty="0">
                <a:effectLst>
                  <a:outerShdw blurRad="38100" dist="38100" dir="2700000" algn="tl">
                    <a:srgbClr val="000000">
                      <a:alpha val="43137"/>
                    </a:srgbClr>
                  </a:outerShdw>
                </a:effectLst>
                <a:latin typeface="Calibri" panose="020F0502020204030204" pitchFamily="34" charset="0"/>
              </a:rPr>
              <a:t>sınav günü bitiminde e-okul sistemine işlenecektir</a:t>
            </a:r>
            <a:r>
              <a:rPr lang="tr-TR" sz="2800" dirty="0">
                <a:latin typeface="Calibri" panose="020F0502020204030204" pitchFamily="34" charset="0"/>
              </a:rPr>
              <a:t>. </a:t>
            </a:r>
            <a:endParaRPr lang="tr-TR" sz="2800" dirty="0" smtClean="0">
              <a:latin typeface="Calibri" panose="020F0502020204030204" pitchFamily="34" charset="0"/>
            </a:endParaRPr>
          </a:p>
          <a:p>
            <a:pPr>
              <a:tabLst>
                <a:tab pos="536575" algn="l"/>
              </a:tabLst>
            </a:pPr>
            <a:endParaRPr lang="tr-TR" sz="2800" dirty="0">
              <a:latin typeface="Calibri" panose="020F0502020204030204" pitchFamily="34" charset="0"/>
            </a:endParaRPr>
          </a:p>
        </p:txBody>
      </p:sp>
      <p:pic>
        <p:nvPicPr>
          <p:cNvPr id="3" name="Resim 2"/>
          <p:cNvPicPr>
            <a:picLocks noChangeAspect="1"/>
          </p:cNvPicPr>
          <p:nvPr/>
        </p:nvPicPr>
        <p:blipFill>
          <a:blip r:embed="rId2" cstate="print"/>
          <a:stretch>
            <a:fillRect/>
          </a:stretch>
        </p:blipFill>
        <p:spPr>
          <a:xfrm>
            <a:off x="5796136" y="5276347"/>
            <a:ext cx="2987299" cy="1365622"/>
          </a:xfrm>
          <a:prstGeom prst="rect">
            <a:avLst/>
          </a:prstGeom>
        </p:spPr>
      </p:pic>
    </p:spTree>
    <p:extLst>
      <p:ext uri="{BB962C8B-B14F-4D97-AF65-F5344CB8AC3E}">
        <p14:creationId xmlns:p14="http://schemas.microsoft.com/office/powerpoint/2010/main" xmlns="" val="3969345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764704"/>
            <a:ext cx="8856984" cy="1477328"/>
          </a:xfrm>
          <a:prstGeom prst="rect">
            <a:avLst/>
          </a:prstGeom>
        </p:spPr>
        <p:txBody>
          <a:bodyPr wrap="square">
            <a:spAutoFit/>
          </a:bodyPr>
          <a:lstStyle/>
          <a:p>
            <a:r>
              <a:rPr lang="tr-TR" b="1" dirty="0" smtClean="0">
                <a:latin typeface="Calibri" panose="020F0502020204030204" pitchFamily="34" charset="0"/>
              </a:rPr>
              <a:t>- </a:t>
            </a:r>
            <a:r>
              <a:rPr lang="tr-TR" b="1" dirty="0">
                <a:latin typeface="Calibri" panose="020F0502020204030204" pitchFamily="34" charset="0"/>
              </a:rPr>
              <a:t>Sınava Girmeyen Öğrenci Bilgileri, </a:t>
            </a:r>
            <a:endParaRPr lang="tr-TR" dirty="0">
              <a:latin typeface="Calibri" panose="020F0502020204030204" pitchFamily="34" charset="0"/>
            </a:endParaRPr>
          </a:p>
          <a:p>
            <a:r>
              <a:rPr lang="tr-TR" b="1" dirty="0">
                <a:latin typeface="Calibri" panose="020F0502020204030204" pitchFamily="34" charset="0"/>
              </a:rPr>
              <a:t>- Sınav Merkezi Sınav Giriş Durumu</a:t>
            </a:r>
            <a:endParaRPr lang="tr-TR" dirty="0">
              <a:latin typeface="Calibri" panose="020F0502020204030204" pitchFamily="34" charset="0"/>
            </a:endParaRPr>
          </a:p>
          <a:p>
            <a:r>
              <a:rPr lang="tr-TR" b="1" dirty="0">
                <a:latin typeface="Calibri" panose="020F0502020204030204" pitchFamily="34" charset="0"/>
              </a:rPr>
              <a:t>- Yedek Salon Sınav Giriş Durumu</a:t>
            </a:r>
            <a:endParaRPr lang="tr-TR" dirty="0">
              <a:latin typeface="Calibri" panose="020F0502020204030204" pitchFamily="34" charset="0"/>
            </a:endParaRPr>
          </a:p>
          <a:p>
            <a:r>
              <a:rPr lang="tr-TR" dirty="0">
                <a:latin typeface="Calibri" panose="020F0502020204030204" pitchFamily="34" charset="0"/>
              </a:rPr>
              <a:t>bilgilerinin e-okul modülü </a:t>
            </a:r>
            <a:r>
              <a:rPr lang="tr-TR" b="1" dirty="0">
                <a:latin typeface="Calibri" panose="020F0502020204030204" pitchFamily="34" charset="0"/>
              </a:rPr>
              <a:t>Sınav İşlemleri Modülü</a:t>
            </a:r>
            <a:r>
              <a:rPr lang="tr-TR" dirty="0">
                <a:latin typeface="Calibri" panose="020F0502020204030204" pitchFamily="34" charset="0"/>
              </a:rPr>
              <a:t> altındaki "</a:t>
            </a:r>
            <a:r>
              <a:rPr lang="tr-TR" b="1" dirty="0">
                <a:latin typeface="Calibri" panose="020F0502020204030204" pitchFamily="34" charset="0"/>
              </a:rPr>
              <a:t>Ortak Sınav Giriş Bilgileri</a:t>
            </a:r>
            <a:r>
              <a:rPr lang="tr-TR" dirty="0">
                <a:latin typeface="Calibri" panose="020F0502020204030204" pitchFamily="34" charset="0"/>
              </a:rPr>
              <a:t>" ekranından gününde işlenmesi gerekmektedir.</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708" y="2237592"/>
            <a:ext cx="4029075" cy="398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2420887"/>
            <a:ext cx="4824536" cy="4559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3105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08720"/>
            <a:ext cx="9081563"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2277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196752"/>
            <a:ext cx="8091338" cy="367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7379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9525"/>
            <a:ext cx="6086475" cy="684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493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27584" y="1988840"/>
            <a:ext cx="7272808" cy="3785652"/>
          </a:xfrm>
          <a:prstGeom prst="rect">
            <a:avLst/>
          </a:prstGeom>
          <a:noFill/>
        </p:spPr>
        <p:txBody>
          <a:bodyPr wrap="square" rtlCol="0">
            <a:spAutoFit/>
          </a:bodyPr>
          <a:lstStyle/>
          <a:p>
            <a:r>
              <a:rPr lang="tr-TR" sz="6000" b="1" dirty="0" smtClean="0">
                <a:latin typeface="Calibri" pitchFamily="34" charset="0"/>
              </a:rPr>
              <a:t>BİNA </a:t>
            </a:r>
            <a:r>
              <a:rPr lang="tr-TR" sz="6000" b="1" smtClean="0">
                <a:latin typeface="Calibri" pitchFamily="34" charset="0"/>
              </a:rPr>
              <a:t>SINAV </a:t>
            </a:r>
            <a:r>
              <a:rPr lang="tr-TR" sz="6000" b="1" smtClean="0">
                <a:latin typeface="Calibri" pitchFamily="34" charset="0"/>
              </a:rPr>
              <a:t>SORUMLULARININ </a:t>
            </a:r>
            <a:r>
              <a:rPr lang="tr-TR" sz="6000" b="1" dirty="0" smtClean="0">
                <a:latin typeface="Calibri" pitchFamily="34" charset="0"/>
              </a:rPr>
              <a:t>DİKKAT ETMESİ GEREKEN HUSULAR</a:t>
            </a:r>
            <a:endParaRPr lang="tr-TR" sz="6000" b="1"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556792"/>
            <a:ext cx="8640960" cy="4893647"/>
          </a:xfrm>
          <a:prstGeom prst="rect">
            <a:avLst/>
          </a:prstGeom>
        </p:spPr>
        <p:txBody>
          <a:bodyPr wrap="square">
            <a:spAutoFit/>
          </a:bodyPr>
          <a:lstStyle/>
          <a:p>
            <a:pPr marL="285750" indent="-285750" defTabSz="449263">
              <a:buFont typeface="Arial" pitchFamily="34" charset="0"/>
              <a:buChar char="•"/>
            </a:pPr>
            <a:r>
              <a:rPr lang="tr-TR" sz="2000" dirty="0">
                <a:latin typeface="Calibri" panose="020F0502020204030204" pitchFamily="34" charset="0"/>
              </a:rPr>
              <a:t>Ortak sınavlara katılamayan öğrencilerin durumları, “ilköğretim kurumları yönetmeliği </a:t>
            </a:r>
            <a:r>
              <a:rPr lang="tr-TR" sz="2000" dirty="0" smtClean="0">
                <a:latin typeface="Calibri" panose="020F0502020204030204" pitchFamily="34" charset="0"/>
              </a:rPr>
              <a:t>23. maddesinde </a:t>
            </a:r>
            <a:r>
              <a:rPr lang="tr-TR" sz="2000" dirty="0">
                <a:latin typeface="Calibri" panose="020F0502020204030204" pitchFamily="34" charset="0"/>
              </a:rPr>
              <a:t>belirtilen hükümler çerçevesinde değerlendirilerek okul müdürlüğünce karara bağlanacak ve </a:t>
            </a:r>
            <a:r>
              <a:rPr lang="tr-TR" sz="2000" b="1" dirty="0">
                <a:effectLst>
                  <a:outerShdw blurRad="38100" dist="38100" dir="2700000" algn="tl">
                    <a:srgbClr val="000000">
                      <a:alpha val="43137"/>
                    </a:srgbClr>
                  </a:outerShdw>
                </a:effectLst>
                <a:latin typeface="Calibri" panose="020F0502020204030204" pitchFamily="34" charset="0"/>
              </a:rPr>
              <a:t>aynı gün il/ilçe milli eğitim müdürlüklerine </a:t>
            </a:r>
            <a:r>
              <a:rPr lang="tr-TR" sz="2000" b="1" dirty="0" smtClean="0">
                <a:effectLst>
                  <a:outerShdw blurRad="38100" dist="38100" dir="2700000" algn="tl">
                    <a:srgbClr val="000000">
                      <a:alpha val="43137"/>
                    </a:srgbClr>
                  </a:outerShdw>
                </a:effectLst>
                <a:latin typeface="Calibri" panose="020F0502020204030204" pitchFamily="34" charset="0"/>
              </a:rPr>
              <a:t>de bildirilecektir</a:t>
            </a:r>
            <a:r>
              <a:rPr lang="tr-TR" sz="2000" b="1" dirty="0">
                <a:effectLst>
                  <a:outerShdw blurRad="38100" dist="38100" dir="2700000" algn="tl">
                    <a:srgbClr val="000000">
                      <a:alpha val="43137"/>
                    </a:srgbClr>
                  </a:outerShdw>
                </a:effectLst>
                <a:latin typeface="Calibri" panose="020F0502020204030204" pitchFamily="34" charset="0"/>
              </a:rPr>
              <a:t>.</a:t>
            </a:r>
            <a:r>
              <a:rPr lang="tr-TR" sz="2000" dirty="0">
                <a:latin typeface="Calibri" panose="020F0502020204030204" pitchFamily="34" charset="0"/>
              </a:rPr>
              <a:t> </a:t>
            </a:r>
            <a:r>
              <a:rPr lang="tr-TR" sz="2000" dirty="0" smtClean="0">
                <a:latin typeface="Calibri" panose="020F0502020204030204" pitchFamily="34" charset="0"/>
              </a:rPr>
              <a:t> Mazereti </a:t>
            </a:r>
            <a:r>
              <a:rPr lang="tr-TR" sz="2000" dirty="0">
                <a:latin typeface="Calibri" panose="020F0502020204030204" pitchFamily="34" charset="0"/>
              </a:rPr>
              <a:t>okul müdürlüğünce uygun görülen öğrenciler için Bakanlıkça belirlenen tarih ve merkezlerde mazeret sınavı yapılacaktır. </a:t>
            </a:r>
          </a:p>
          <a:p>
            <a:pPr defTabSz="449263"/>
            <a:r>
              <a:rPr lang="tr-TR" sz="1050" dirty="0">
                <a:latin typeface="Calibri" panose="020F0502020204030204" pitchFamily="34" charset="0"/>
              </a:rPr>
              <a:t>	</a:t>
            </a:r>
            <a:endParaRPr lang="tr-TR" sz="600" dirty="0">
              <a:latin typeface="Calibri" panose="020F0502020204030204" pitchFamily="34" charset="0"/>
            </a:endParaRPr>
          </a:p>
          <a:p>
            <a:pPr marL="285750" indent="-285750" defTabSz="449263">
              <a:buFont typeface="Arial" pitchFamily="34" charset="0"/>
              <a:buChar char="•"/>
            </a:pPr>
            <a:r>
              <a:rPr lang="tr-TR" sz="2000" dirty="0">
                <a:latin typeface="Calibri" panose="020F0502020204030204" pitchFamily="34" charset="0"/>
              </a:rPr>
              <a:t>	Geçerli mazereti </a:t>
            </a:r>
            <a:r>
              <a:rPr lang="tr-TR" sz="2000" dirty="0" smtClean="0">
                <a:latin typeface="Calibri" panose="020F0502020204030204" pitchFamily="34" charset="0"/>
              </a:rPr>
              <a:t>olmadan, </a:t>
            </a:r>
            <a:r>
              <a:rPr lang="tr-TR" sz="2000" dirty="0">
                <a:latin typeface="Calibri" panose="020F0502020204030204" pitchFamily="34" charset="0"/>
              </a:rPr>
              <a:t>ortak sınav/sınavlara </a:t>
            </a:r>
            <a:r>
              <a:rPr lang="tr-TR" sz="2000" dirty="0" smtClean="0">
                <a:latin typeface="Calibri" panose="020F0502020204030204" pitchFamily="34" charset="0"/>
              </a:rPr>
              <a:t>katılmayan </a:t>
            </a:r>
            <a:r>
              <a:rPr lang="tr-TR" sz="2000" dirty="0">
                <a:latin typeface="Calibri" panose="020F0502020204030204" pitchFamily="34" charset="0"/>
              </a:rPr>
              <a:t>öğrencilerin durumları puanla değerlendirilmeyecek, ancak dönem puanı ve ortaöğretime yerleştirmeye esas puan hesaplamalarında sınav adedi tam olarak alınacaktır. </a:t>
            </a:r>
          </a:p>
          <a:p>
            <a:pPr defTabSz="449263"/>
            <a:r>
              <a:rPr lang="tr-TR" sz="1050" dirty="0">
                <a:latin typeface="Calibri" panose="020F0502020204030204" pitchFamily="34" charset="0"/>
              </a:rPr>
              <a:t>	</a:t>
            </a:r>
          </a:p>
          <a:p>
            <a:pPr marL="285750" indent="-285750" defTabSz="449263">
              <a:buFont typeface="Arial" pitchFamily="34" charset="0"/>
              <a:buChar char="•"/>
            </a:pPr>
            <a:r>
              <a:rPr lang="tr-TR" sz="2000" dirty="0">
                <a:latin typeface="Calibri" panose="020F0502020204030204" pitchFamily="34" charset="0"/>
              </a:rPr>
              <a:t>	Sınavlarda görevlendirilecek öğretmenler, </a:t>
            </a:r>
            <a:r>
              <a:rPr lang="tr-TR" sz="2000" b="1" dirty="0">
                <a:latin typeface="Calibri" panose="020F0502020204030204" pitchFamily="34" charset="0"/>
              </a:rPr>
              <a:t>kendi okullarından farklı bir okulda görevlendirileceklerdir. </a:t>
            </a:r>
            <a:endParaRPr lang="tr-TR" sz="2000" b="1" dirty="0" smtClean="0">
              <a:latin typeface="Calibri" panose="020F0502020204030204" pitchFamily="34" charset="0"/>
            </a:endParaRPr>
          </a:p>
          <a:p>
            <a:pPr marL="285750" indent="-285750" defTabSz="449263">
              <a:buFont typeface="Arial" pitchFamily="34" charset="0"/>
              <a:buChar char="•"/>
            </a:pPr>
            <a:endParaRPr lang="tr-TR" sz="1100" dirty="0" smtClean="0">
              <a:latin typeface="Calibri" panose="020F0502020204030204" pitchFamily="34" charset="0"/>
            </a:endParaRPr>
          </a:p>
          <a:p>
            <a:pPr marL="285750" indent="-285750" defTabSz="449263">
              <a:buFont typeface="Arial" pitchFamily="34" charset="0"/>
              <a:buChar char="•"/>
            </a:pPr>
            <a:r>
              <a:rPr lang="tr-TR" sz="2000" dirty="0" smtClean="0">
                <a:latin typeface="Calibri" panose="020F0502020204030204" pitchFamily="34" charset="0"/>
              </a:rPr>
              <a:t>Parasız </a:t>
            </a:r>
            <a:r>
              <a:rPr lang="tr-TR" sz="2000" dirty="0">
                <a:latin typeface="Calibri" panose="020F0502020204030204" pitchFamily="34" charset="0"/>
              </a:rPr>
              <a:t>yatılılık ve bursluluk hakkından yararlanmak isteyen 8 inci sınıf öğrencileri ayrıca </a:t>
            </a:r>
            <a:r>
              <a:rPr lang="tr-TR" sz="2000" dirty="0" err="1">
                <a:latin typeface="Calibri" panose="020F0502020204030204" pitchFamily="34" charset="0"/>
              </a:rPr>
              <a:t>PYBS’ye</a:t>
            </a:r>
            <a:r>
              <a:rPr lang="tr-TR" sz="2000" dirty="0">
                <a:latin typeface="Calibri" panose="020F0502020204030204" pitchFamily="34" charset="0"/>
              </a:rPr>
              <a:t> girmeyecek, ortaöğretime yerleştirmeye esas puanı ile değerlendirilecektir.</a:t>
            </a:r>
            <a:endParaRPr lang="tr-TR" sz="2000" b="1" dirty="0">
              <a:latin typeface="Calibri" panose="020F0502020204030204" pitchFamily="34" charset="0"/>
            </a:endParaRPr>
          </a:p>
        </p:txBody>
      </p:sp>
    </p:spTree>
    <p:extLst>
      <p:ext uri="{BB962C8B-B14F-4D97-AF65-F5344CB8AC3E}">
        <p14:creationId xmlns:p14="http://schemas.microsoft.com/office/powerpoint/2010/main" xmlns="" val="4233323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556792"/>
            <a:ext cx="8496944" cy="1631216"/>
          </a:xfrm>
          <a:prstGeom prst="rect">
            <a:avLst/>
          </a:prstGeom>
        </p:spPr>
        <p:txBody>
          <a:bodyPr wrap="square">
            <a:spAutoFit/>
          </a:bodyPr>
          <a:lstStyle/>
          <a:p>
            <a:pPr defTabSz="446088">
              <a:spcBef>
                <a:spcPts val="600"/>
              </a:spcBef>
              <a:spcAft>
                <a:spcPts val="600"/>
              </a:spcAft>
            </a:pPr>
            <a:r>
              <a:rPr lang="tr-TR" b="1" dirty="0">
                <a:solidFill>
                  <a:srgbClr val="FF0000"/>
                </a:solidFill>
              </a:rPr>
              <a:t>OKUL MÜDÜRLÜĞÜNÜN DİKKAT ETMELERİ GEREKEN </a:t>
            </a:r>
            <a:r>
              <a:rPr lang="tr-TR" b="1" dirty="0" smtClean="0">
                <a:solidFill>
                  <a:srgbClr val="FF0000"/>
                </a:solidFill>
              </a:rPr>
              <a:t>HUSUSLAR</a:t>
            </a:r>
          </a:p>
          <a:p>
            <a:pPr defTabSz="446088">
              <a:spcBef>
                <a:spcPts val="600"/>
              </a:spcBef>
              <a:spcAft>
                <a:spcPts val="600"/>
              </a:spcAft>
            </a:pPr>
            <a:r>
              <a:rPr lang="tr-TR" sz="2400" dirty="0"/>
              <a:t>□ </a:t>
            </a:r>
            <a:r>
              <a:rPr lang="tr-TR" sz="2400" dirty="0" smtClean="0"/>
              <a:t>8 </a:t>
            </a:r>
            <a:r>
              <a:rPr lang="tr-TR" sz="2400" dirty="0"/>
              <a:t>inci sınıf öğrencilerinin sınava gireceği sınıf ve sırayı gösteren listenin çıktısını e-okul sistemi üzerinden alarak okullarında ilan etmek, </a:t>
            </a:r>
          </a:p>
        </p:txBody>
      </p:sp>
      <p:sp>
        <p:nvSpPr>
          <p:cNvPr id="3" name="Metin kutusu 2"/>
          <p:cNvSpPr txBox="1"/>
          <p:nvPr/>
        </p:nvSpPr>
        <p:spPr>
          <a:xfrm>
            <a:off x="215516" y="764704"/>
            <a:ext cx="8712968" cy="461665"/>
          </a:xfrm>
          <a:prstGeom prst="rect">
            <a:avLst/>
          </a:prstGeom>
          <a:noFill/>
        </p:spPr>
        <p:txBody>
          <a:bodyPr wrap="square" rtlCol="0">
            <a:spAutoFit/>
          </a:bodyPr>
          <a:lstStyle/>
          <a:p>
            <a:pPr defTabSz="446088">
              <a:spcBef>
                <a:spcPts val="600"/>
              </a:spcBef>
              <a:spcAft>
                <a:spcPts val="600"/>
              </a:spcAft>
            </a:pPr>
            <a:r>
              <a:rPr lang="tr-TR" sz="2400" b="1" dirty="0">
                <a:effectLst>
                  <a:outerShdw blurRad="38100" dist="38100" dir="2700000" algn="tl">
                    <a:srgbClr val="000000">
                      <a:alpha val="43137"/>
                    </a:srgbClr>
                  </a:outerShdw>
                </a:effectLst>
              </a:rPr>
              <a:t>OKUL MÜDÜRLÜĞÜNÜN DİKKAT </a:t>
            </a:r>
            <a:r>
              <a:rPr lang="tr-TR" sz="2400" b="1" dirty="0" smtClean="0">
                <a:effectLst>
                  <a:outerShdw blurRad="38100" dist="38100" dir="2700000" algn="tl">
                    <a:srgbClr val="000000">
                      <a:alpha val="43137"/>
                    </a:srgbClr>
                  </a:outerShdw>
                </a:effectLst>
              </a:rPr>
              <a:t>ETMESİ </a:t>
            </a:r>
            <a:r>
              <a:rPr lang="tr-TR" sz="2400" b="1" dirty="0">
                <a:effectLst>
                  <a:outerShdw blurRad="38100" dist="38100" dir="2700000" algn="tl">
                    <a:srgbClr val="000000">
                      <a:alpha val="43137"/>
                    </a:srgbClr>
                  </a:outerShdw>
                </a:effectLst>
              </a:rPr>
              <a:t>GEREKEN HUSUSLAR</a:t>
            </a:r>
          </a:p>
        </p:txBody>
      </p:sp>
      <p:pic>
        <p:nvPicPr>
          <p:cNvPr id="4" name="Resim 3"/>
          <p:cNvPicPr>
            <a:picLocks noChangeAspect="1"/>
          </p:cNvPicPr>
          <p:nvPr/>
        </p:nvPicPr>
        <p:blipFill>
          <a:blip r:embed="rId2" cstate="print"/>
          <a:stretch>
            <a:fillRect/>
          </a:stretch>
        </p:blipFill>
        <p:spPr>
          <a:xfrm>
            <a:off x="5572521" y="5157192"/>
            <a:ext cx="3247951" cy="1484777"/>
          </a:xfrm>
          <a:prstGeom prst="rect">
            <a:avLst/>
          </a:prstGeom>
        </p:spPr>
      </p:pic>
    </p:spTree>
    <p:extLst>
      <p:ext uri="{BB962C8B-B14F-4D97-AF65-F5344CB8AC3E}">
        <p14:creationId xmlns:p14="http://schemas.microsoft.com/office/powerpoint/2010/main" xmlns="" val="45165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688054"/>
            <a:ext cx="5544616" cy="43443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842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93" y="1628800"/>
            <a:ext cx="9061007"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1506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52" y="692695"/>
            <a:ext cx="9137648" cy="6408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2085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1856" y="692696"/>
            <a:ext cx="6530583" cy="6183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Metin kutusu 1"/>
          <p:cNvSpPr txBox="1"/>
          <p:nvPr/>
        </p:nvSpPr>
        <p:spPr>
          <a:xfrm>
            <a:off x="107504" y="1628800"/>
            <a:ext cx="1916964" cy="1569660"/>
          </a:xfrm>
          <a:prstGeom prst="rect">
            <a:avLst/>
          </a:prstGeom>
          <a:noFill/>
          <a:ln w="15875" cmpd="dbl">
            <a:solidFill>
              <a:schemeClr val="tx1"/>
            </a:solidFill>
          </a:ln>
        </p:spPr>
        <p:txBody>
          <a:bodyPr wrap="square" rtlCol="0">
            <a:spAutoFit/>
          </a:bodyPr>
          <a:lstStyle/>
          <a:p>
            <a:r>
              <a:rPr lang="tr-TR" sz="2400" b="1" u="sng" dirty="0">
                <a:effectLst>
                  <a:outerShdw blurRad="38100" dist="38100" dir="2700000" algn="tl">
                    <a:srgbClr val="000000">
                      <a:alpha val="43137"/>
                    </a:srgbClr>
                  </a:outerShdw>
                </a:effectLst>
              </a:rPr>
              <a:t>SNV01020</a:t>
            </a:r>
            <a:r>
              <a:rPr lang="tr-TR" sz="1600" dirty="0"/>
              <a:t> </a:t>
            </a:r>
            <a:r>
              <a:rPr lang="tr-TR" sz="2400" dirty="0"/>
              <a:t>8.Sınıf Ortak Sınavlar Öğrenci Listesi</a:t>
            </a:r>
          </a:p>
        </p:txBody>
      </p:sp>
    </p:spTree>
    <p:extLst>
      <p:ext uri="{BB962C8B-B14F-4D97-AF65-F5344CB8AC3E}">
        <p14:creationId xmlns:p14="http://schemas.microsoft.com/office/powerpoint/2010/main" xmlns="" val="1861166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2060848"/>
            <a:ext cx="1944216" cy="3970318"/>
          </a:xfrm>
          <a:prstGeom prst="rect">
            <a:avLst/>
          </a:prstGeom>
          <a:noFill/>
          <a:ln w="15875" cmpd="dbl">
            <a:solidFill>
              <a:schemeClr val="tx1"/>
            </a:solidFill>
          </a:ln>
        </p:spPr>
        <p:txBody>
          <a:bodyPr wrap="square" rtlCol="0">
            <a:spAutoFit/>
          </a:bodyPr>
          <a:lstStyle/>
          <a:p>
            <a:r>
              <a:rPr lang="tr-TR" sz="2800" b="1" u="sng" dirty="0">
                <a:effectLst>
                  <a:outerShdw blurRad="38100" dist="38100" dir="2700000" algn="tl">
                    <a:srgbClr val="000000">
                      <a:alpha val="43137"/>
                    </a:srgbClr>
                  </a:outerShdw>
                </a:effectLst>
              </a:rPr>
              <a:t>SNV01021</a:t>
            </a:r>
            <a:r>
              <a:rPr lang="tr-TR" dirty="0" smtClean="0"/>
              <a:t> </a:t>
            </a:r>
            <a:r>
              <a:rPr lang="tr-TR" sz="2800" dirty="0" smtClean="0"/>
              <a:t>8.Sınıf </a:t>
            </a:r>
            <a:r>
              <a:rPr lang="tr-TR" sz="2800" dirty="0"/>
              <a:t>Ortak Sınavlara </a:t>
            </a:r>
            <a:r>
              <a:rPr lang="tr-TR" sz="2800" dirty="0" smtClean="0"/>
              <a:t>Okulunuz-dan </a:t>
            </a:r>
            <a:r>
              <a:rPr lang="tr-TR" sz="2800" dirty="0"/>
              <a:t>Katılacaklar ve Sınav Okulları</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1517784"/>
            <a:ext cx="6759327" cy="5022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9652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 y="3356992"/>
            <a:ext cx="9253028"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etin kutusu 2"/>
          <p:cNvSpPr txBox="1"/>
          <p:nvPr/>
        </p:nvSpPr>
        <p:spPr>
          <a:xfrm>
            <a:off x="899592" y="1916832"/>
            <a:ext cx="6696744" cy="954107"/>
          </a:xfrm>
          <a:prstGeom prst="rect">
            <a:avLst/>
          </a:prstGeom>
          <a:noFill/>
          <a:ln w="15875" cmpd="dbl">
            <a:solidFill>
              <a:schemeClr val="tx1"/>
            </a:solidFill>
          </a:ln>
        </p:spPr>
        <p:txBody>
          <a:bodyPr wrap="square" rtlCol="0">
            <a:spAutoFit/>
          </a:bodyPr>
          <a:lstStyle/>
          <a:p>
            <a:r>
              <a:rPr lang="tr-TR" sz="2800" b="1" u="sng" dirty="0" smtClean="0">
                <a:effectLst>
                  <a:outerShdw blurRad="38100" dist="38100" dir="2700000" algn="tl">
                    <a:srgbClr val="000000">
                      <a:alpha val="43137"/>
                    </a:srgbClr>
                  </a:outerShdw>
                </a:effectLst>
              </a:rPr>
              <a:t>SNV01022  </a:t>
            </a:r>
            <a:r>
              <a:rPr lang="tr-TR" sz="2800" dirty="0" smtClean="0"/>
              <a:t>8.Sınıf </a:t>
            </a:r>
            <a:r>
              <a:rPr lang="tr-TR" sz="2800" dirty="0"/>
              <a:t>Ortak Sınavlara Başka Okullardan Katılan Öğrenciler</a:t>
            </a:r>
          </a:p>
        </p:txBody>
      </p:sp>
    </p:spTree>
    <p:extLst>
      <p:ext uri="{BB962C8B-B14F-4D97-AF65-F5344CB8AC3E}">
        <p14:creationId xmlns:p14="http://schemas.microsoft.com/office/powerpoint/2010/main" xmlns="" val="717896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9512" y="1772816"/>
            <a:ext cx="1296144" cy="2031325"/>
          </a:xfrm>
          <a:prstGeom prst="rect">
            <a:avLst/>
          </a:prstGeom>
          <a:noFill/>
          <a:ln w="15875" cmpd="dbl">
            <a:solidFill>
              <a:schemeClr val="tx1"/>
            </a:solidFill>
          </a:ln>
        </p:spPr>
        <p:txBody>
          <a:bodyPr wrap="square" rtlCol="0">
            <a:spAutoFit/>
          </a:bodyPr>
          <a:lstStyle/>
          <a:p>
            <a:r>
              <a:rPr lang="tr-TR" b="1" u="sng" dirty="0">
                <a:effectLst>
                  <a:outerShdw blurRad="38100" dist="38100" dir="2700000" algn="tl">
                    <a:srgbClr val="000000">
                      <a:alpha val="43137"/>
                    </a:srgbClr>
                  </a:outerShdw>
                </a:effectLst>
              </a:rPr>
              <a:t>SNV01023</a:t>
            </a:r>
            <a:r>
              <a:rPr lang="tr-TR" dirty="0" smtClean="0"/>
              <a:t>8.Sınıf </a:t>
            </a:r>
            <a:r>
              <a:rPr lang="tr-TR" dirty="0"/>
              <a:t>Ortak Sınavlar İçin Salon Öğrenci Listeleri</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793497"/>
            <a:ext cx="5976664" cy="602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1093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27702" y="1484784"/>
            <a:ext cx="7920880" cy="5262979"/>
          </a:xfrm>
          <a:prstGeom prst="rect">
            <a:avLst/>
          </a:prstGeom>
        </p:spPr>
        <p:txBody>
          <a:bodyPr wrap="square">
            <a:spAutoFit/>
          </a:bodyPr>
          <a:lstStyle/>
          <a:p>
            <a:r>
              <a:rPr lang="tr-TR" sz="2800" dirty="0">
                <a:latin typeface="Calibri" panose="020F0502020204030204" pitchFamily="34" charset="0"/>
              </a:rPr>
              <a:t>□ Sınav günü, sınav evrak çantasını ilçe içi sınav kuryesinden tutanakla teslim alır, içindeki sınav güvenlik poşetlerini sayarak kontrol eder, sorun varsa kurum temsilcisi ve ilçe milli eğitim müdürlüğünün talimatına göre işlem yapar.  </a:t>
            </a:r>
            <a:endParaRPr lang="tr-TR" sz="2800" dirty="0" smtClean="0">
              <a:latin typeface="Calibri" panose="020F0502020204030204" pitchFamily="34" charset="0"/>
            </a:endParaRPr>
          </a:p>
          <a:p>
            <a:endParaRPr lang="tr-TR" sz="1400" dirty="0">
              <a:latin typeface="Calibri" panose="020F0502020204030204" pitchFamily="34" charset="0"/>
            </a:endParaRPr>
          </a:p>
          <a:p>
            <a:r>
              <a:rPr lang="tr-TR" sz="2800" dirty="0">
                <a:latin typeface="Calibri" panose="020F0502020204030204" pitchFamily="34" charset="0"/>
              </a:rPr>
              <a:t>□ Soru kitapçığı, cevap kâğıdı ve salon yoklama listelerinin bulunduğu sınav güvenlik poşetlerini sınavın yapılacağı görevliye imza karşılığında teslim eder.  </a:t>
            </a:r>
            <a:endParaRPr lang="tr-TR" sz="2800" dirty="0" smtClean="0">
              <a:latin typeface="Calibri" panose="020F0502020204030204" pitchFamily="34" charset="0"/>
            </a:endParaRPr>
          </a:p>
          <a:p>
            <a:endParaRPr lang="tr-TR" sz="1400" dirty="0">
              <a:latin typeface="Calibri" panose="020F0502020204030204" pitchFamily="34" charset="0"/>
            </a:endParaRPr>
          </a:p>
          <a:p>
            <a:r>
              <a:rPr lang="tr-TR" sz="2800" dirty="0">
                <a:latin typeface="Calibri" panose="020F0502020204030204" pitchFamily="34" charset="0"/>
              </a:rPr>
              <a:t>□ Sınav süresince, görevli/görevliler dışındaki kişilerin salona </a:t>
            </a:r>
            <a:r>
              <a:rPr lang="tr-TR" sz="2800" dirty="0" smtClean="0">
                <a:latin typeface="Calibri" panose="020F0502020204030204" pitchFamily="34" charset="0"/>
              </a:rPr>
              <a:t>girmesini engeller.</a:t>
            </a:r>
            <a:endParaRPr lang="tr-TR" sz="2800" dirty="0">
              <a:latin typeface="Calibri" panose="020F0502020204030204" pitchFamily="34" charset="0"/>
            </a:endParaRPr>
          </a:p>
        </p:txBody>
      </p:sp>
      <p:sp>
        <p:nvSpPr>
          <p:cNvPr id="6" name="Metin kutusu 5"/>
          <p:cNvSpPr txBox="1"/>
          <p:nvPr/>
        </p:nvSpPr>
        <p:spPr>
          <a:xfrm>
            <a:off x="323528" y="764704"/>
            <a:ext cx="8496944" cy="461665"/>
          </a:xfrm>
          <a:prstGeom prst="rect">
            <a:avLst/>
          </a:prstGeom>
          <a:noFill/>
        </p:spPr>
        <p:txBody>
          <a:bodyPr wrap="square" rtlCol="0">
            <a:spAutoFit/>
          </a:bodyPr>
          <a:lstStyle/>
          <a:p>
            <a:pPr defTabSz="446088">
              <a:spcBef>
                <a:spcPts val="600"/>
              </a:spcBef>
              <a:spcAft>
                <a:spcPts val="600"/>
              </a:spcAft>
            </a:pPr>
            <a:r>
              <a:rPr lang="tr-TR" sz="2400" b="1" dirty="0">
                <a:effectLst>
                  <a:outerShdw blurRad="38100" dist="38100" dir="2700000" algn="tl">
                    <a:srgbClr val="000000">
                      <a:alpha val="43137"/>
                    </a:srgbClr>
                  </a:outerShdw>
                </a:effectLst>
              </a:rPr>
              <a:t>OKUL MÜDÜRLÜĞÜNÜN DİKKAT </a:t>
            </a:r>
            <a:r>
              <a:rPr lang="tr-TR" sz="2400" b="1" dirty="0" smtClean="0">
                <a:effectLst>
                  <a:outerShdw blurRad="38100" dist="38100" dir="2700000" algn="tl">
                    <a:srgbClr val="000000">
                      <a:alpha val="43137"/>
                    </a:srgbClr>
                  </a:outerShdw>
                </a:effectLst>
              </a:rPr>
              <a:t>ETMESİ </a:t>
            </a:r>
            <a:r>
              <a:rPr lang="tr-TR" sz="2400" b="1" dirty="0">
                <a:effectLst>
                  <a:outerShdw blurRad="38100" dist="38100" dir="2700000" algn="tl">
                    <a:srgbClr val="000000">
                      <a:alpha val="43137"/>
                    </a:srgbClr>
                  </a:outerShdw>
                </a:effectLst>
              </a:rPr>
              <a:t>GEREKEN HUSUSLAR</a:t>
            </a:r>
          </a:p>
        </p:txBody>
      </p:sp>
    </p:spTree>
    <p:extLst>
      <p:ext uri="{BB962C8B-B14F-4D97-AF65-F5344CB8AC3E}">
        <p14:creationId xmlns:p14="http://schemas.microsoft.com/office/powerpoint/2010/main" xmlns="" val="3826490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228184" y="1484784"/>
            <a:ext cx="3312368" cy="461665"/>
          </a:xfrm>
          <a:prstGeom prst="rect">
            <a:avLst/>
          </a:prstGeom>
          <a:noFill/>
        </p:spPr>
        <p:txBody>
          <a:bodyPr wrap="square" rtlCol="0">
            <a:spAutoFit/>
          </a:bodyPr>
          <a:lstStyle/>
          <a:p>
            <a:r>
              <a:rPr lang="tr-TR" sz="2400" b="1" dirty="0" smtClean="0">
                <a:effectLst>
                  <a:outerShdw blurRad="38100" dist="38100" dir="2700000" algn="tl">
                    <a:srgbClr val="000000">
                      <a:alpha val="43137"/>
                    </a:srgbClr>
                  </a:outerShdw>
                </a:effectLst>
                <a:hlinkClick r:id="rId2" action="ppaction://hlinkfile"/>
              </a:rPr>
              <a:t>OGES KAMU SPOTU</a:t>
            </a:r>
            <a:endParaRPr lang="tr-TR" sz="2400"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27" y="1935688"/>
            <a:ext cx="9144000" cy="4733672"/>
          </a:xfrm>
          <a:prstGeom prst="rect">
            <a:avLst/>
          </a:prstGeom>
        </p:spPr>
      </p:pic>
    </p:spTree>
    <p:extLst>
      <p:ext uri="{BB962C8B-B14F-4D97-AF65-F5344CB8AC3E}">
        <p14:creationId xmlns:p14="http://schemas.microsoft.com/office/powerpoint/2010/main" xmlns="" val="3899010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8136" y="1484784"/>
            <a:ext cx="8684005" cy="5262979"/>
          </a:xfrm>
          <a:prstGeom prst="rect">
            <a:avLst/>
          </a:prstGeom>
        </p:spPr>
        <p:txBody>
          <a:bodyPr wrap="square">
            <a:spAutoFit/>
          </a:bodyPr>
          <a:lstStyle/>
          <a:p>
            <a:r>
              <a:rPr lang="tr-TR" sz="2800" dirty="0">
                <a:latin typeface="Calibri" panose="020F0502020204030204" pitchFamily="34" charset="0"/>
              </a:rPr>
              <a:t>□ Sınavın başlamasından itibaren </a:t>
            </a:r>
            <a:r>
              <a:rPr lang="tr-TR" sz="2800" b="1" dirty="0">
                <a:latin typeface="Calibri" panose="020F0502020204030204" pitchFamily="34" charset="0"/>
              </a:rPr>
              <a:t>her oturumun süresi doluncaya kadar </a:t>
            </a:r>
            <a:r>
              <a:rPr lang="tr-TR" sz="2800" b="1" dirty="0" smtClean="0">
                <a:latin typeface="Calibri" panose="020F0502020204030204" pitchFamily="34" charset="0"/>
              </a:rPr>
              <a:t>öğrencileri </a:t>
            </a:r>
            <a:r>
              <a:rPr lang="tr-TR" sz="2800" b="1" dirty="0">
                <a:latin typeface="Calibri" panose="020F0502020204030204" pitchFamily="34" charset="0"/>
              </a:rPr>
              <a:t>o dersin sınavına alır</a:t>
            </a:r>
            <a:r>
              <a:rPr lang="tr-TR" sz="2800" dirty="0">
                <a:latin typeface="Calibri" panose="020F0502020204030204" pitchFamily="34" charset="0"/>
              </a:rPr>
              <a:t>. Öğrencilerin sınava katılımları ile ilgili her türlü tedbiri alır. Geç gelen öğrencilere ek süre vermez. </a:t>
            </a:r>
            <a:endParaRPr lang="tr-TR" sz="2800" dirty="0" smtClean="0">
              <a:latin typeface="Calibri" panose="020F0502020204030204" pitchFamily="34" charset="0"/>
            </a:endParaRPr>
          </a:p>
          <a:p>
            <a:endParaRPr lang="tr-TR" sz="1400" dirty="0">
              <a:latin typeface="Calibri" panose="020F0502020204030204" pitchFamily="34" charset="0"/>
            </a:endParaRPr>
          </a:p>
          <a:p>
            <a:r>
              <a:rPr lang="tr-TR" sz="2800" dirty="0">
                <a:latin typeface="Calibri" panose="020F0502020204030204" pitchFamily="34" charset="0"/>
              </a:rPr>
              <a:t>□ Sınav sırasında eğitim öğretime ara verilmeyeceğinden sınava katılan öğrencilerin diğer öğrenciler tarafından oluşturulabilecek gürültüden etkilenmemeleri için gerekli tedbirleri alır. Sınavın sorunsuz yapılmasını sağlar. </a:t>
            </a:r>
            <a:endParaRPr lang="tr-TR" sz="2800" dirty="0" smtClean="0">
              <a:latin typeface="Calibri" panose="020F0502020204030204" pitchFamily="34" charset="0"/>
            </a:endParaRPr>
          </a:p>
          <a:p>
            <a:endParaRPr lang="tr-TR" sz="1400" dirty="0">
              <a:latin typeface="Calibri" panose="020F0502020204030204" pitchFamily="34" charset="0"/>
            </a:endParaRPr>
          </a:p>
          <a:p>
            <a:r>
              <a:rPr lang="tr-TR" sz="2800" dirty="0">
                <a:latin typeface="Calibri" panose="020F0502020204030204" pitchFamily="34" charset="0"/>
              </a:rPr>
              <a:t>□ Sınav süresince zorunlu haller için çıkması gereken öğrencilerle ilgili olarak tedbirleri alır. Ancak bu öğrencilere ek süre verilmez. </a:t>
            </a:r>
          </a:p>
        </p:txBody>
      </p:sp>
      <p:sp>
        <p:nvSpPr>
          <p:cNvPr id="4" name="Metin kutusu 3"/>
          <p:cNvSpPr txBox="1"/>
          <p:nvPr/>
        </p:nvSpPr>
        <p:spPr>
          <a:xfrm>
            <a:off x="323528" y="764704"/>
            <a:ext cx="8496944" cy="461665"/>
          </a:xfrm>
          <a:prstGeom prst="rect">
            <a:avLst/>
          </a:prstGeom>
          <a:noFill/>
        </p:spPr>
        <p:txBody>
          <a:bodyPr wrap="square" rtlCol="0">
            <a:spAutoFit/>
          </a:bodyPr>
          <a:lstStyle/>
          <a:p>
            <a:pPr defTabSz="446088">
              <a:spcBef>
                <a:spcPts val="600"/>
              </a:spcBef>
              <a:spcAft>
                <a:spcPts val="600"/>
              </a:spcAft>
            </a:pPr>
            <a:r>
              <a:rPr lang="tr-TR" sz="2400" b="1" dirty="0">
                <a:effectLst>
                  <a:outerShdw blurRad="38100" dist="38100" dir="2700000" algn="tl">
                    <a:srgbClr val="000000">
                      <a:alpha val="43137"/>
                    </a:srgbClr>
                  </a:outerShdw>
                </a:effectLst>
              </a:rPr>
              <a:t>OKUL MÜDÜRLÜĞÜNÜN DİKKAT </a:t>
            </a:r>
            <a:r>
              <a:rPr lang="tr-TR" sz="2400" b="1" dirty="0" smtClean="0">
                <a:effectLst>
                  <a:outerShdw blurRad="38100" dist="38100" dir="2700000" algn="tl">
                    <a:srgbClr val="000000">
                      <a:alpha val="43137"/>
                    </a:srgbClr>
                  </a:outerShdw>
                </a:effectLst>
              </a:rPr>
              <a:t>ETMESİ </a:t>
            </a:r>
            <a:r>
              <a:rPr lang="tr-TR" sz="2400" b="1" dirty="0">
                <a:effectLst>
                  <a:outerShdw blurRad="38100" dist="38100" dir="2700000" algn="tl">
                    <a:srgbClr val="000000">
                      <a:alpha val="43137"/>
                    </a:srgbClr>
                  </a:outerShdw>
                </a:effectLst>
              </a:rPr>
              <a:t>GEREKEN HUSUSLAR</a:t>
            </a:r>
          </a:p>
        </p:txBody>
      </p:sp>
    </p:spTree>
    <p:extLst>
      <p:ext uri="{BB962C8B-B14F-4D97-AF65-F5344CB8AC3E}">
        <p14:creationId xmlns:p14="http://schemas.microsoft.com/office/powerpoint/2010/main" xmlns="" val="1932038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8972" y="1373866"/>
            <a:ext cx="8634790" cy="5047536"/>
          </a:xfrm>
          <a:prstGeom prst="rect">
            <a:avLst/>
          </a:prstGeom>
        </p:spPr>
        <p:txBody>
          <a:bodyPr wrap="square">
            <a:spAutoFit/>
          </a:bodyPr>
          <a:lstStyle/>
          <a:p>
            <a:r>
              <a:rPr lang="tr-TR" sz="2800" dirty="0"/>
              <a:t>□ Sınav bitiminde </a:t>
            </a:r>
            <a:r>
              <a:rPr lang="tr-TR" sz="2800" b="1" i="1" dirty="0" smtClean="0">
                <a:solidFill>
                  <a:srgbClr val="7030A0"/>
                </a:solidFill>
                <a:effectLst>
                  <a:outerShdw blurRad="38100" dist="38100" dir="2700000" algn="tl">
                    <a:srgbClr val="000000">
                      <a:alpha val="43137"/>
                    </a:srgbClr>
                  </a:outerShdw>
                </a:effectLst>
              </a:rPr>
              <a:t>cevap </a:t>
            </a:r>
            <a:r>
              <a:rPr lang="tr-TR" sz="2800" b="1" i="1" dirty="0">
                <a:solidFill>
                  <a:srgbClr val="7030A0"/>
                </a:solidFill>
                <a:effectLst>
                  <a:outerShdw blurRad="38100" dist="38100" dir="2700000" algn="tl">
                    <a:srgbClr val="000000">
                      <a:alpha val="43137"/>
                    </a:srgbClr>
                  </a:outerShdw>
                </a:effectLst>
              </a:rPr>
              <a:t>kâğıtları</a:t>
            </a:r>
            <a:r>
              <a:rPr lang="tr-TR" sz="2800" b="1" i="1" dirty="0"/>
              <a:t>, </a:t>
            </a:r>
            <a:r>
              <a:rPr lang="tr-TR" sz="2800" b="1" i="1" dirty="0" smtClean="0">
                <a:solidFill>
                  <a:srgbClr val="7030A0"/>
                </a:solidFill>
                <a:effectLst>
                  <a:outerShdw blurRad="38100" dist="38100" dir="2700000" algn="tl">
                    <a:srgbClr val="000000">
                      <a:alpha val="43137"/>
                    </a:srgbClr>
                  </a:outerShdw>
                </a:effectLst>
              </a:rPr>
              <a:t>sınıf </a:t>
            </a:r>
            <a:r>
              <a:rPr lang="tr-TR" sz="2800" b="1" i="1" dirty="0">
                <a:solidFill>
                  <a:srgbClr val="7030A0"/>
                </a:solidFill>
                <a:effectLst>
                  <a:outerShdw blurRad="38100" dist="38100" dir="2700000" algn="tl">
                    <a:srgbClr val="000000">
                      <a:alpha val="43137"/>
                    </a:srgbClr>
                  </a:outerShdw>
                </a:effectLst>
              </a:rPr>
              <a:t>yoklama listesi</a:t>
            </a:r>
            <a:r>
              <a:rPr lang="tr-TR" sz="2800" b="1" i="1" dirty="0"/>
              <a:t> varsa </a:t>
            </a:r>
            <a:r>
              <a:rPr lang="tr-TR" sz="2800" b="1" i="1" dirty="0">
                <a:solidFill>
                  <a:srgbClr val="7030A0"/>
                </a:solidFill>
                <a:effectLst>
                  <a:outerShdw blurRad="38100" dist="38100" dir="2700000" algn="tl">
                    <a:srgbClr val="000000">
                      <a:alpha val="43137"/>
                    </a:srgbClr>
                  </a:outerShdw>
                </a:effectLst>
              </a:rPr>
              <a:t>tutanaklar</a:t>
            </a:r>
            <a:r>
              <a:rPr lang="tr-TR" sz="2800" dirty="0"/>
              <a:t> sınav güvenlik poşeti içerisine konulacaktır.  </a:t>
            </a:r>
            <a:endParaRPr lang="tr-TR" sz="2800" dirty="0" smtClean="0"/>
          </a:p>
          <a:p>
            <a:endParaRPr lang="tr-TR" sz="1400" dirty="0"/>
          </a:p>
          <a:p>
            <a:r>
              <a:rPr lang="tr-TR" sz="2800" dirty="0"/>
              <a:t>□ Sınavın bitiminden sonra salon başkanları tarafından ağzı kapatılmış halde getirilen </a:t>
            </a:r>
            <a:r>
              <a:rPr lang="tr-TR" sz="2800" dirty="0" smtClean="0"/>
              <a:t>sınav </a:t>
            </a:r>
            <a:r>
              <a:rPr lang="tr-TR" sz="2800" dirty="0"/>
              <a:t>güvenlik poşetlerini teslim alır. </a:t>
            </a:r>
            <a:endParaRPr lang="tr-TR" sz="2800" dirty="0" smtClean="0"/>
          </a:p>
          <a:p>
            <a:endParaRPr lang="tr-TR" sz="1400" dirty="0"/>
          </a:p>
          <a:p>
            <a:r>
              <a:rPr lang="tr-TR" sz="2800" dirty="0"/>
              <a:t>□ Sınavla ilgili kurye ve sınav evrak çantası ile ilgili tutanaklarını tanzim ederek imzalar. </a:t>
            </a:r>
            <a:endParaRPr lang="tr-TR" sz="2800" dirty="0" smtClean="0"/>
          </a:p>
          <a:p>
            <a:endParaRPr lang="tr-TR" sz="1400" dirty="0"/>
          </a:p>
          <a:p>
            <a:r>
              <a:rPr lang="tr-TR" sz="2800" dirty="0"/>
              <a:t>□ Sınav güvenlik poşetlerini, sınav evrak kutularına/çantalarına koyarak güvenlik kilidi ile kilitleyip ilçe sınav kuryesine tutanakla teslim eder.  </a:t>
            </a:r>
          </a:p>
        </p:txBody>
      </p:sp>
      <p:sp>
        <p:nvSpPr>
          <p:cNvPr id="3" name="Metin kutusu 2"/>
          <p:cNvSpPr txBox="1"/>
          <p:nvPr/>
        </p:nvSpPr>
        <p:spPr>
          <a:xfrm>
            <a:off x="3203848" y="6421403"/>
            <a:ext cx="3960440"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hlinkClick r:id="rId2" action="ppaction://hlinkfile"/>
              </a:rPr>
              <a:t>SINAV SANDIKLARININ AÇILMASI</a:t>
            </a:r>
            <a:endParaRPr lang="tr-TR" b="1" dirty="0">
              <a:effectLst>
                <a:outerShdw blurRad="38100" dist="38100" dir="2700000" algn="tl">
                  <a:srgbClr val="000000">
                    <a:alpha val="43137"/>
                  </a:srgbClr>
                </a:outerShdw>
              </a:effectLst>
            </a:endParaRPr>
          </a:p>
        </p:txBody>
      </p:sp>
      <p:sp>
        <p:nvSpPr>
          <p:cNvPr id="4" name="Metin kutusu 3"/>
          <p:cNvSpPr txBox="1"/>
          <p:nvPr/>
        </p:nvSpPr>
        <p:spPr>
          <a:xfrm>
            <a:off x="7134055" y="6098237"/>
            <a:ext cx="1656184" cy="646331"/>
          </a:xfrm>
          <a:prstGeom prst="rect">
            <a:avLst/>
          </a:prstGeom>
          <a:noFill/>
        </p:spPr>
        <p:txBody>
          <a:bodyPr wrap="square" rtlCol="0">
            <a:spAutoFit/>
          </a:bodyPr>
          <a:lstStyle/>
          <a:p>
            <a:r>
              <a:rPr lang="tr-TR" b="1" dirty="0" smtClean="0">
                <a:hlinkClick r:id="rId3" action="ppaction://hlinkfile"/>
              </a:rPr>
              <a:t>POŞET AÇMA-KAPAMA</a:t>
            </a:r>
            <a:endParaRPr lang="tr-TR" b="1" dirty="0"/>
          </a:p>
        </p:txBody>
      </p:sp>
      <p:sp>
        <p:nvSpPr>
          <p:cNvPr id="7" name="Metin kutusu 6"/>
          <p:cNvSpPr txBox="1"/>
          <p:nvPr/>
        </p:nvSpPr>
        <p:spPr>
          <a:xfrm>
            <a:off x="323528" y="764704"/>
            <a:ext cx="8496944" cy="461665"/>
          </a:xfrm>
          <a:prstGeom prst="rect">
            <a:avLst/>
          </a:prstGeom>
          <a:noFill/>
        </p:spPr>
        <p:txBody>
          <a:bodyPr wrap="square" rtlCol="0">
            <a:spAutoFit/>
          </a:bodyPr>
          <a:lstStyle/>
          <a:p>
            <a:pPr defTabSz="446088">
              <a:spcBef>
                <a:spcPts val="600"/>
              </a:spcBef>
              <a:spcAft>
                <a:spcPts val="600"/>
              </a:spcAft>
            </a:pPr>
            <a:r>
              <a:rPr lang="tr-TR" sz="2400" b="1" dirty="0">
                <a:effectLst>
                  <a:outerShdw blurRad="38100" dist="38100" dir="2700000" algn="tl">
                    <a:srgbClr val="000000">
                      <a:alpha val="43137"/>
                    </a:srgbClr>
                  </a:outerShdw>
                </a:effectLst>
              </a:rPr>
              <a:t>OKUL MÜDÜRLÜĞÜNÜN DİKKAT </a:t>
            </a:r>
            <a:r>
              <a:rPr lang="tr-TR" sz="2400" b="1" dirty="0" smtClean="0">
                <a:effectLst>
                  <a:outerShdw blurRad="38100" dist="38100" dir="2700000" algn="tl">
                    <a:srgbClr val="000000">
                      <a:alpha val="43137"/>
                    </a:srgbClr>
                  </a:outerShdw>
                </a:effectLst>
              </a:rPr>
              <a:t>ETMESİ </a:t>
            </a:r>
            <a:r>
              <a:rPr lang="tr-TR" sz="2400" b="1" dirty="0">
                <a:effectLst>
                  <a:outerShdw blurRad="38100" dist="38100" dir="2700000" algn="tl">
                    <a:srgbClr val="000000">
                      <a:alpha val="43137"/>
                    </a:srgbClr>
                  </a:outerShdw>
                </a:effectLst>
              </a:rPr>
              <a:t>GEREKEN HUSUSLAR</a:t>
            </a:r>
          </a:p>
        </p:txBody>
      </p:sp>
    </p:spTree>
    <p:extLst>
      <p:ext uri="{BB962C8B-B14F-4D97-AF65-F5344CB8AC3E}">
        <p14:creationId xmlns:p14="http://schemas.microsoft.com/office/powerpoint/2010/main" xmlns="" val="2809033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39552" y="764704"/>
            <a:ext cx="7272808" cy="646331"/>
          </a:xfrm>
          <a:prstGeom prst="rect">
            <a:avLst/>
          </a:prstGeom>
          <a:noFill/>
        </p:spPr>
        <p:txBody>
          <a:bodyPr wrap="square" rtlCol="0">
            <a:spAutoFit/>
          </a:bodyPr>
          <a:lstStyle/>
          <a:p>
            <a:r>
              <a:rPr lang="tr-TR" b="1" dirty="0">
                <a:latin typeface="Calibri" panose="020F0502020204030204" pitchFamily="34" charset="0"/>
              </a:rPr>
              <a:t>SALONDA GÖREVLİ ÖĞRETMEN/ÖĞRETMENLERİN SINAV SÜRESİNCE YAPACAKLARI İŞLEMLER</a:t>
            </a:r>
            <a:endParaRPr lang="tr-TR" dirty="0">
              <a:latin typeface="Calibri" panose="020F0502020204030204" pitchFamily="34" charset="0"/>
            </a:endParaRPr>
          </a:p>
        </p:txBody>
      </p:sp>
      <p:sp>
        <p:nvSpPr>
          <p:cNvPr id="3" name="Dikdörtgen 2"/>
          <p:cNvSpPr/>
          <p:nvPr/>
        </p:nvSpPr>
        <p:spPr>
          <a:xfrm>
            <a:off x="539552" y="1700808"/>
            <a:ext cx="8208912" cy="1200329"/>
          </a:xfrm>
          <a:prstGeom prst="rect">
            <a:avLst/>
          </a:prstGeom>
        </p:spPr>
        <p:txBody>
          <a:bodyPr wrap="square">
            <a:spAutoFit/>
          </a:bodyPr>
          <a:lstStyle/>
          <a:p>
            <a:r>
              <a:rPr lang="tr-TR" sz="2400" dirty="0">
                <a:latin typeface="Calibri" panose="020F0502020204030204" pitchFamily="34" charset="0"/>
              </a:rPr>
              <a:t>□ Sınav poşetlerini </a:t>
            </a:r>
            <a:r>
              <a:rPr lang="tr-TR" sz="2400" b="1" dirty="0">
                <a:latin typeface="Calibri" panose="020F0502020204030204" pitchFamily="34" charset="0"/>
              </a:rPr>
              <a:t>öğrencinin gözü önünde açar</a:t>
            </a:r>
            <a:r>
              <a:rPr lang="tr-TR" sz="2400" dirty="0">
                <a:latin typeface="Calibri" panose="020F0502020204030204" pitchFamily="34" charset="0"/>
              </a:rPr>
              <a:t> ve öğrencilerin cevap kâğıtlarında yer alan bilgilere göre öğrencilere dağıtır</a:t>
            </a:r>
            <a:r>
              <a:rPr lang="tr-TR" sz="2400" dirty="0" smtClean="0">
                <a:latin typeface="Calibri" panose="020F0502020204030204" pitchFamily="34" charset="0"/>
              </a:rPr>
              <a:t>.</a:t>
            </a:r>
          </a:p>
          <a:p>
            <a:r>
              <a:rPr lang="tr-TR" sz="2400" dirty="0" smtClean="0">
                <a:latin typeface="Calibri" panose="020F0502020204030204" pitchFamily="34" charset="0"/>
              </a:rPr>
              <a:t> </a:t>
            </a:r>
            <a:endParaRPr lang="tr-TR" sz="1200" dirty="0">
              <a:latin typeface="Calibri" panose="020F0502020204030204" pitchFamily="34" charset="0"/>
            </a:endParaRPr>
          </a:p>
        </p:txBody>
      </p:sp>
    </p:spTree>
    <p:extLst>
      <p:ext uri="{BB962C8B-B14F-4D97-AF65-F5344CB8AC3E}">
        <p14:creationId xmlns:p14="http://schemas.microsoft.com/office/powerpoint/2010/main" xmlns="" val="2809033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60864" y="872560"/>
            <a:ext cx="7848872" cy="954107"/>
          </a:xfrm>
          <a:prstGeom prst="rect">
            <a:avLst/>
          </a:prstGeom>
          <a:noFill/>
        </p:spPr>
        <p:txBody>
          <a:bodyPr wrap="square" rtlCol="0">
            <a:spAutoFit/>
          </a:bodyPr>
          <a:lstStyle/>
          <a:p>
            <a:r>
              <a:rPr lang="tr-TR" sz="2800" b="1" dirty="0"/>
              <a:t>SALONDA GÖREVLİ ÖĞRETMEN/ÖĞRETMENLERİN SINAV SÜRESİNCE YAPACAKLARI İŞLEMLER</a:t>
            </a:r>
            <a:endParaRPr lang="tr-TR" sz="2800" dirty="0"/>
          </a:p>
        </p:txBody>
      </p:sp>
      <p:sp>
        <p:nvSpPr>
          <p:cNvPr id="3" name="Dikdörtgen 2"/>
          <p:cNvSpPr/>
          <p:nvPr/>
        </p:nvSpPr>
        <p:spPr>
          <a:xfrm>
            <a:off x="539552" y="1700808"/>
            <a:ext cx="8208912" cy="3046988"/>
          </a:xfrm>
          <a:prstGeom prst="rect">
            <a:avLst/>
          </a:prstGeom>
        </p:spPr>
        <p:txBody>
          <a:bodyPr wrap="square">
            <a:spAutoFit/>
          </a:bodyPr>
          <a:lstStyle/>
          <a:p>
            <a:endParaRPr lang="tr-TR" sz="1200" dirty="0">
              <a:latin typeface="Calibri" panose="020F0502020204030204" pitchFamily="34" charset="0"/>
            </a:endParaRPr>
          </a:p>
          <a:p>
            <a:r>
              <a:rPr lang="tr-TR" sz="2400" dirty="0">
                <a:latin typeface="Calibri" panose="020F0502020204030204" pitchFamily="34" charset="0"/>
              </a:rPr>
              <a:t>□ Sınav süresi içinde gelen öğrencileri sınav alır, öğrencilere ek süre vermez, sınav süresi bitmeden hiçbir öğrenciyi sınıftan çıkarmaz.  </a:t>
            </a:r>
            <a:endParaRPr lang="tr-TR" sz="2400" dirty="0" smtClean="0">
              <a:latin typeface="Calibri" panose="020F0502020204030204" pitchFamily="34" charset="0"/>
            </a:endParaRPr>
          </a:p>
          <a:p>
            <a:endParaRPr lang="tr-TR" sz="1200" dirty="0">
              <a:latin typeface="Calibri" panose="020F0502020204030204" pitchFamily="34" charset="0"/>
            </a:endParaRPr>
          </a:p>
          <a:p>
            <a:r>
              <a:rPr lang="tr-TR" sz="2400" dirty="0">
                <a:latin typeface="Calibri" panose="020F0502020204030204" pitchFamily="34" charset="0"/>
              </a:rPr>
              <a:t>□ Sınava girmeyen öğrencilerin salon öğrenci yoklama listesinde isimleri karşısına mürekkepli kalemle “</a:t>
            </a:r>
            <a:r>
              <a:rPr lang="tr-TR" sz="2400" b="1" dirty="0">
                <a:latin typeface="Calibri" panose="020F0502020204030204" pitchFamily="34" charset="0"/>
              </a:rPr>
              <a:t>GİRMEDİ</a:t>
            </a:r>
            <a:r>
              <a:rPr lang="tr-TR" sz="2400" dirty="0">
                <a:latin typeface="Calibri" panose="020F0502020204030204" pitchFamily="34" charset="0"/>
              </a:rPr>
              <a:t>” yazar, cevap kâğıdındaki “</a:t>
            </a:r>
            <a:r>
              <a:rPr lang="tr-TR" sz="2400" b="1" dirty="0">
                <a:latin typeface="Calibri" panose="020F0502020204030204" pitchFamily="34" charset="0"/>
              </a:rPr>
              <a:t>SINAVA GİRMEDİ</a:t>
            </a:r>
            <a:r>
              <a:rPr lang="tr-TR" sz="2400" dirty="0">
                <a:latin typeface="Calibri" panose="020F0502020204030204" pitchFamily="34" charset="0"/>
              </a:rPr>
              <a:t>” bölümünü ise </a:t>
            </a:r>
            <a:r>
              <a:rPr lang="tr-TR" sz="2400" b="1" dirty="0">
                <a:effectLst>
                  <a:outerShdw blurRad="38100" dist="38100" dir="2700000" algn="tl">
                    <a:srgbClr val="000000">
                      <a:alpha val="43137"/>
                    </a:srgbClr>
                  </a:outerShdw>
                </a:effectLst>
                <a:latin typeface="Calibri" panose="020F0502020204030204" pitchFamily="34" charset="0"/>
              </a:rPr>
              <a:t>kurşun kalemle </a:t>
            </a:r>
            <a:r>
              <a:rPr lang="tr-TR" sz="2400" dirty="0">
                <a:latin typeface="Calibri" panose="020F0502020204030204" pitchFamily="34" charset="0"/>
              </a:rPr>
              <a:t>kodlar.</a:t>
            </a:r>
          </a:p>
        </p:txBody>
      </p:sp>
    </p:spTree>
    <p:extLst>
      <p:ext uri="{BB962C8B-B14F-4D97-AF65-F5344CB8AC3E}">
        <p14:creationId xmlns:p14="http://schemas.microsoft.com/office/powerpoint/2010/main" xmlns="" val="518652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44622"/>
            <a:ext cx="6696744" cy="6621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6281719" y="3166796"/>
            <a:ext cx="864097" cy="246221"/>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G İ R M E D İ</a:t>
            </a:r>
            <a:endParaRPr lang="tr-TR" sz="1000" b="1" dirty="0">
              <a:solidFill>
                <a:srgbClr val="0070C0"/>
              </a:solidFill>
              <a:effectLst>
                <a:outerShdw blurRad="38100" dist="38100" dir="2700000" algn="tl">
                  <a:srgbClr val="000000">
                    <a:alpha val="43137"/>
                  </a:srgbClr>
                </a:outerShdw>
              </a:effectLst>
            </a:endParaRPr>
          </a:p>
        </p:txBody>
      </p:sp>
      <p:sp>
        <p:nvSpPr>
          <p:cNvPr id="6" name="Metin kutusu 5"/>
          <p:cNvSpPr txBox="1"/>
          <p:nvPr/>
        </p:nvSpPr>
        <p:spPr>
          <a:xfrm>
            <a:off x="6281719" y="4509120"/>
            <a:ext cx="864097" cy="246221"/>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G İ R M E D İ</a:t>
            </a:r>
            <a:endParaRPr lang="tr-TR" sz="1000" b="1" dirty="0">
              <a:solidFill>
                <a:srgbClr val="0070C0"/>
              </a:solidFill>
              <a:effectLst>
                <a:outerShdw blurRad="38100" dist="38100" dir="2700000" algn="tl">
                  <a:srgbClr val="000000">
                    <a:alpha val="43137"/>
                  </a:srgbClr>
                </a:outerShdw>
              </a:effectLst>
            </a:endParaRPr>
          </a:p>
        </p:txBody>
      </p:sp>
      <p:sp>
        <p:nvSpPr>
          <p:cNvPr id="8" name="Metin kutusu 7"/>
          <p:cNvSpPr txBox="1"/>
          <p:nvPr/>
        </p:nvSpPr>
        <p:spPr>
          <a:xfrm>
            <a:off x="1780280" y="5930808"/>
            <a:ext cx="1728192" cy="400110"/>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125458789541 </a:t>
            </a:r>
          </a:p>
          <a:p>
            <a:r>
              <a:rPr lang="tr-TR" sz="1000" b="1" dirty="0" smtClean="0">
                <a:solidFill>
                  <a:srgbClr val="0070C0"/>
                </a:solidFill>
                <a:effectLst>
                  <a:outerShdw blurRad="38100" dist="38100" dir="2700000" algn="tl">
                    <a:srgbClr val="000000">
                      <a:alpha val="43137"/>
                    </a:srgbClr>
                  </a:outerShdw>
                </a:effectLst>
              </a:rPr>
              <a:t>AAAA  AAAAAA</a:t>
            </a:r>
            <a:endParaRPr lang="tr-TR" sz="1000" b="1" dirty="0">
              <a:solidFill>
                <a:srgbClr val="0070C0"/>
              </a:solidFill>
              <a:effectLst>
                <a:outerShdw blurRad="38100" dist="38100" dir="2700000" algn="tl">
                  <a:srgbClr val="000000">
                    <a:alpha val="43137"/>
                  </a:srgbClr>
                </a:outerShdw>
              </a:effectLst>
            </a:endParaRPr>
          </a:p>
        </p:txBody>
      </p:sp>
      <p:sp>
        <p:nvSpPr>
          <p:cNvPr id="11" name="Metin kutusu 10"/>
          <p:cNvSpPr txBox="1"/>
          <p:nvPr/>
        </p:nvSpPr>
        <p:spPr>
          <a:xfrm>
            <a:off x="3536892" y="5927252"/>
            <a:ext cx="1728192" cy="400110"/>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125458789541 </a:t>
            </a:r>
          </a:p>
          <a:p>
            <a:r>
              <a:rPr lang="tr-TR" sz="1000" b="1" dirty="0" smtClean="0">
                <a:solidFill>
                  <a:srgbClr val="0070C0"/>
                </a:solidFill>
                <a:effectLst>
                  <a:outerShdw blurRad="38100" dist="38100" dir="2700000" algn="tl">
                    <a:srgbClr val="000000">
                      <a:alpha val="43137"/>
                    </a:srgbClr>
                  </a:outerShdw>
                </a:effectLst>
              </a:rPr>
              <a:t>BBBBB </a:t>
            </a:r>
            <a:r>
              <a:rPr lang="tr-TR" sz="1000" b="1" dirty="0" err="1" smtClean="0">
                <a:solidFill>
                  <a:srgbClr val="0070C0"/>
                </a:solidFill>
                <a:effectLst>
                  <a:outerShdw blurRad="38100" dist="38100" dir="2700000" algn="tl">
                    <a:srgbClr val="000000">
                      <a:alpha val="43137"/>
                    </a:srgbClr>
                  </a:outerShdw>
                </a:effectLst>
              </a:rPr>
              <a:t>BBBBB</a:t>
            </a:r>
            <a:r>
              <a:rPr lang="tr-TR" sz="1000" b="1" dirty="0" smtClean="0">
                <a:solidFill>
                  <a:srgbClr val="0070C0"/>
                </a:solidFill>
                <a:effectLst>
                  <a:outerShdw blurRad="38100" dist="38100" dir="2700000" algn="tl">
                    <a:srgbClr val="000000">
                      <a:alpha val="43137"/>
                    </a:srgbClr>
                  </a:outerShdw>
                </a:effectLst>
              </a:rPr>
              <a:t> BBB</a:t>
            </a:r>
            <a:endParaRPr lang="tr-TR" sz="1000" b="1" dirty="0">
              <a:solidFill>
                <a:srgbClr val="0070C0"/>
              </a:solidFill>
              <a:effectLst>
                <a:outerShdw blurRad="38100" dist="38100" dir="2700000" algn="tl">
                  <a:srgbClr val="000000">
                    <a:alpha val="43137"/>
                  </a:srgbClr>
                </a:outerShdw>
              </a:effectLst>
            </a:endParaRPr>
          </a:p>
        </p:txBody>
      </p:sp>
      <p:sp>
        <p:nvSpPr>
          <p:cNvPr id="12" name="Metin kutusu 11"/>
          <p:cNvSpPr txBox="1"/>
          <p:nvPr/>
        </p:nvSpPr>
        <p:spPr>
          <a:xfrm>
            <a:off x="5265084" y="6004196"/>
            <a:ext cx="864097" cy="246221"/>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18</a:t>
            </a:r>
            <a:endParaRPr lang="tr-TR" sz="1000" b="1" dirty="0">
              <a:solidFill>
                <a:srgbClr val="0070C0"/>
              </a:solidFill>
              <a:effectLst>
                <a:outerShdw blurRad="38100" dist="38100" dir="2700000" algn="tl">
                  <a:srgbClr val="000000">
                    <a:alpha val="43137"/>
                  </a:srgbClr>
                </a:outerShdw>
              </a:effectLst>
            </a:endParaRPr>
          </a:p>
        </p:txBody>
      </p:sp>
      <p:sp>
        <p:nvSpPr>
          <p:cNvPr id="13" name="Metin kutusu 12"/>
          <p:cNvSpPr txBox="1"/>
          <p:nvPr/>
        </p:nvSpPr>
        <p:spPr>
          <a:xfrm>
            <a:off x="6343244" y="6004195"/>
            <a:ext cx="864097" cy="246221"/>
          </a:xfrm>
          <a:prstGeom prst="rect">
            <a:avLst/>
          </a:prstGeom>
          <a:noFill/>
        </p:spPr>
        <p:txBody>
          <a:bodyPr wrap="square" rtlCol="0">
            <a:spAutoFit/>
          </a:bodyPr>
          <a:lstStyle/>
          <a:p>
            <a:r>
              <a:rPr lang="tr-TR" sz="1000" b="1" dirty="0" smtClean="0">
                <a:solidFill>
                  <a:srgbClr val="0070C0"/>
                </a:solidFill>
                <a:effectLst>
                  <a:outerShdw blurRad="38100" dist="38100" dir="2700000" algn="tl">
                    <a:srgbClr val="000000">
                      <a:alpha val="43137"/>
                    </a:srgbClr>
                  </a:outerShdw>
                </a:effectLst>
              </a:rPr>
              <a:t>2</a:t>
            </a:r>
            <a:endParaRPr lang="tr-TR" sz="1000" b="1" dirty="0">
              <a:solidFill>
                <a:srgbClr val="0070C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46931"/>
            <a:ext cx="3038475"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819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39552" y="764704"/>
            <a:ext cx="7272808" cy="646331"/>
          </a:xfrm>
          <a:prstGeom prst="rect">
            <a:avLst/>
          </a:prstGeom>
          <a:noFill/>
        </p:spPr>
        <p:txBody>
          <a:bodyPr wrap="square" rtlCol="0">
            <a:spAutoFit/>
          </a:bodyPr>
          <a:lstStyle/>
          <a:p>
            <a:r>
              <a:rPr lang="tr-TR" b="1" dirty="0"/>
              <a:t>SALONDA GÖREVLİ ÖĞRETMEN/ÖĞRETMENLERİN SINAV SÜRESİNCE YAPACAKLARI İŞLEMLER</a:t>
            </a:r>
            <a:endParaRPr lang="tr-TR" dirty="0"/>
          </a:p>
        </p:txBody>
      </p:sp>
      <p:sp>
        <p:nvSpPr>
          <p:cNvPr id="2" name="Dikdörtgen 1"/>
          <p:cNvSpPr/>
          <p:nvPr/>
        </p:nvSpPr>
        <p:spPr>
          <a:xfrm>
            <a:off x="251520" y="1411035"/>
            <a:ext cx="8640960" cy="5016758"/>
          </a:xfrm>
          <a:prstGeom prst="rect">
            <a:avLst/>
          </a:prstGeom>
        </p:spPr>
        <p:txBody>
          <a:bodyPr wrap="square">
            <a:spAutoFit/>
          </a:bodyPr>
          <a:lstStyle/>
          <a:p>
            <a:r>
              <a:rPr lang="tr-TR" sz="2200" dirty="0">
                <a:latin typeface="Calibri" panose="020F0502020204030204" pitchFamily="34" charset="0"/>
              </a:rPr>
              <a:t>□ Sınav sırasında öğrencilerin sağlık sebebi dışında </a:t>
            </a:r>
            <a:r>
              <a:rPr lang="tr-TR" sz="2200" b="1" dirty="0">
                <a:latin typeface="Calibri" panose="020F0502020204030204" pitchFamily="34" charset="0"/>
              </a:rPr>
              <a:t>dışarı çıkmasına izin vermez</a:t>
            </a:r>
            <a:r>
              <a:rPr lang="tr-TR" sz="2200" dirty="0">
                <a:latin typeface="Calibri" panose="020F0502020204030204" pitchFamily="34" charset="0"/>
              </a:rPr>
              <a:t>, zorunlu durumlarda(tuvalet ihtiyacı vb.) öğrenciye koridorda görevli </a:t>
            </a:r>
            <a:r>
              <a:rPr lang="tr-TR" sz="2200" b="1" dirty="0">
                <a:latin typeface="Calibri" panose="020F0502020204030204" pitchFamily="34" charset="0"/>
              </a:rPr>
              <a:t>yedek gözcü eşlik eder</a:t>
            </a:r>
            <a:r>
              <a:rPr lang="tr-TR" sz="2200" dirty="0">
                <a:latin typeface="Calibri" panose="020F0502020204030204" pitchFamily="34" charset="0"/>
              </a:rPr>
              <a:t>. Yanında yedek gözcü olmadan salondan çıkan öğrencileri tekrar sınava almaz, soru kitapçığı ve cevap kâğıdını beraberinde götürmesine izin vermez. Bu durumda öğrenciye ek süre tanımaz. </a:t>
            </a:r>
            <a:endParaRPr lang="tr-TR" sz="2200" dirty="0" smtClean="0">
              <a:latin typeface="Calibri" panose="020F0502020204030204" pitchFamily="34" charset="0"/>
            </a:endParaRPr>
          </a:p>
          <a:p>
            <a:endParaRPr lang="tr-TR" sz="200" dirty="0">
              <a:latin typeface="Calibri" panose="020F0502020204030204" pitchFamily="34" charset="0"/>
            </a:endParaRPr>
          </a:p>
          <a:p>
            <a:r>
              <a:rPr lang="tr-TR" sz="2200" dirty="0">
                <a:latin typeface="Calibri" panose="020F0502020204030204" pitchFamily="34" charset="0"/>
              </a:rPr>
              <a:t>□ Kopya çekmeye teşebbüs eden öğrenciyi uyarır, kopya çektiği belirlenen öğrencinin cevap kâğıdını alarak dışarı çıkarır ve tutanak düzenler. Sınav esnasında öğrencilerin cevap kâğıtlarını hiçbir öğrencinin göremeyeceği şekilde önlerinde bulundurmaları ve kesinlikle herhangi bir yöntemle kopya çekme teşebbüsünde bulunmamaları gerektiğini duyurur. </a:t>
            </a:r>
            <a:endParaRPr lang="tr-TR" sz="2200" dirty="0" smtClean="0">
              <a:latin typeface="Calibri" panose="020F0502020204030204" pitchFamily="34" charset="0"/>
            </a:endParaRPr>
          </a:p>
          <a:p>
            <a:endParaRPr lang="tr-TR" sz="400" dirty="0">
              <a:latin typeface="Calibri" panose="020F0502020204030204" pitchFamily="34" charset="0"/>
            </a:endParaRPr>
          </a:p>
          <a:p>
            <a:r>
              <a:rPr lang="tr-TR" sz="2200" dirty="0">
                <a:latin typeface="Calibri" panose="020F0502020204030204" pitchFamily="34" charset="0"/>
              </a:rPr>
              <a:t>□ Öğrenciye ait cevap kâğıdındaki, sağ alt köşede bulunan salon başkanı ve gözcünün kontrol ettiğine dair bölüm, </a:t>
            </a:r>
            <a:r>
              <a:rPr lang="tr-TR" sz="2200" b="1" dirty="0">
                <a:latin typeface="Calibri" panose="020F0502020204030204" pitchFamily="34" charset="0"/>
              </a:rPr>
              <a:t>salon başkanı ve gözcü tarafından mürekkepli kalem ile imza edilir</a:t>
            </a:r>
            <a:r>
              <a:rPr lang="tr-TR" sz="2200" dirty="0">
                <a:latin typeface="Calibri" panose="020F0502020204030204" pitchFamily="34" charset="0"/>
              </a:rPr>
              <a:t>.</a:t>
            </a:r>
          </a:p>
        </p:txBody>
      </p:sp>
    </p:spTree>
    <p:extLst>
      <p:ext uri="{BB962C8B-B14F-4D97-AF65-F5344CB8AC3E}">
        <p14:creationId xmlns:p14="http://schemas.microsoft.com/office/powerpoint/2010/main" xmlns="" val="2460183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39552" y="764704"/>
            <a:ext cx="7272808" cy="646331"/>
          </a:xfrm>
          <a:prstGeom prst="rect">
            <a:avLst/>
          </a:prstGeom>
          <a:noFill/>
        </p:spPr>
        <p:txBody>
          <a:bodyPr wrap="square" rtlCol="0">
            <a:spAutoFit/>
          </a:bodyPr>
          <a:lstStyle/>
          <a:p>
            <a:r>
              <a:rPr lang="tr-TR" b="1" dirty="0"/>
              <a:t>SALONDA GÖREVLİ ÖĞRETMEN/ÖĞRETMENLERİN SINAV SÜRESİNCE YAPACAKLARI İŞLEMLER</a:t>
            </a:r>
            <a:endParaRPr lang="tr-TR" dirty="0"/>
          </a:p>
        </p:txBody>
      </p:sp>
      <p:sp>
        <p:nvSpPr>
          <p:cNvPr id="2" name="Dikdörtgen 1"/>
          <p:cNvSpPr/>
          <p:nvPr/>
        </p:nvSpPr>
        <p:spPr>
          <a:xfrm>
            <a:off x="539552" y="1720840"/>
            <a:ext cx="7992888" cy="3785652"/>
          </a:xfrm>
          <a:prstGeom prst="rect">
            <a:avLst/>
          </a:prstGeom>
        </p:spPr>
        <p:txBody>
          <a:bodyPr wrap="square">
            <a:spAutoFit/>
          </a:bodyPr>
          <a:lstStyle/>
          <a:p>
            <a:r>
              <a:rPr lang="tr-TR" sz="2400" dirty="0">
                <a:latin typeface="Calibri" panose="020F0502020204030204" pitchFamily="34" charset="0"/>
              </a:rPr>
              <a:t>□ Sınav süresi bitiminde sınavı durdurur, cevap kâğıtlarını öğrencilerin önünde toplar, salon öğrenci yoklama listesi ile karşılaştırarak eksik olup olmadığını ya da zarar görüp görmediğini kontrol eder. </a:t>
            </a:r>
            <a:endParaRPr lang="tr-TR" sz="2400" dirty="0" smtClean="0">
              <a:latin typeface="Calibri" panose="020F0502020204030204" pitchFamily="34" charset="0"/>
            </a:endParaRPr>
          </a:p>
          <a:p>
            <a:endParaRPr lang="tr-TR" sz="1200" dirty="0">
              <a:latin typeface="Calibri" panose="020F0502020204030204" pitchFamily="34" charset="0"/>
            </a:endParaRPr>
          </a:p>
          <a:p>
            <a:r>
              <a:rPr lang="tr-TR" sz="2400" dirty="0">
                <a:latin typeface="Calibri" panose="020F0502020204030204" pitchFamily="34" charset="0"/>
              </a:rPr>
              <a:t>□ </a:t>
            </a:r>
            <a:r>
              <a:rPr lang="tr-TR" sz="2400" b="1" dirty="0">
                <a:latin typeface="Calibri" panose="020F0502020204030204" pitchFamily="34" charset="0"/>
              </a:rPr>
              <a:t>Sınıf öğrenci yoklama listesini, sınav evrakını teslim eden öğrenciye mürekkepli kalem ile imzalattırır</a:t>
            </a:r>
            <a:r>
              <a:rPr lang="tr-TR" sz="2400" dirty="0">
                <a:latin typeface="Calibri" panose="020F0502020204030204" pitchFamily="34" charset="0"/>
              </a:rPr>
              <a:t>. (</a:t>
            </a:r>
            <a:r>
              <a:rPr lang="tr-TR" sz="2400" b="1" u="sng" dirty="0">
                <a:latin typeface="Calibri" panose="020F0502020204030204" pitchFamily="34" charset="0"/>
              </a:rPr>
              <a:t>Bu işlemi sınav başlamadan ya da sınav sırasında yapmayınız</a:t>
            </a:r>
            <a:r>
              <a:rPr lang="tr-TR" sz="2400" dirty="0">
                <a:latin typeface="Calibri" panose="020F0502020204030204" pitchFamily="34" charset="0"/>
              </a:rPr>
              <a:t>) </a:t>
            </a:r>
            <a:endParaRPr lang="tr-TR" sz="2400" dirty="0" smtClean="0">
              <a:latin typeface="Calibri" panose="020F0502020204030204" pitchFamily="34" charset="0"/>
            </a:endParaRPr>
          </a:p>
          <a:p>
            <a:endParaRPr lang="tr-TR" sz="1200" dirty="0">
              <a:latin typeface="Calibri" panose="020F0502020204030204" pitchFamily="34" charset="0"/>
            </a:endParaRPr>
          </a:p>
          <a:p>
            <a:r>
              <a:rPr lang="tr-TR" sz="2400" dirty="0">
                <a:latin typeface="Calibri" panose="020F0502020204030204" pitchFamily="34" charset="0"/>
              </a:rPr>
              <a:t>□ Cevap kâğıdında öğrencinin imzasının olup olmadığını kontrol eder. </a:t>
            </a:r>
          </a:p>
        </p:txBody>
      </p:sp>
    </p:spTree>
    <p:extLst>
      <p:ext uri="{BB962C8B-B14F-4D97-AF65-F5344CB8AC3E}">
        <p14:creationId xmlns:p14="http://schemas.microsoft.com/office/powerpoint/2010/main" xmlns="" val="2460183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39552" y="764704"/>
            <a:ext cx="7272808" cy="646331"/>
          </a:xfrm>
          <a:prstGeom prst="rect">
            <a:avLst/>
          </a:prstGeom>
          <a:noFill/>
        </p:spPr>
        <p:txBody>
          <a:bodyPr wrap="square" rtlCol="0">
            <a:spAutoFit/>
          </a:bodyPr>
          <a:lstStyle/>
          <a:p>
            <a:r>
              <a:rPr lang="tr-TR" b="1" dirty="0"/>
              <a:t>SALONDA GÖREVLİ ÖĞRETMEN/ÖĞRETMENLERİN SINAV SÜRESİNCE YAPACAKLARI İŞLEMLER</a:t>
            </a:r>
            <a:endParaRPr lang="tr-TR" dirty="0"/>
          </a:p>
        </p:txBody>
      </p:sp>
      <p:sp>
        <p:nvSpPr>
          <p:cNvPr id="2" name="Dikdörtgen 1"/>
          <p:cNvSpPr/>
          <p:nvPr/>
        </p:nvSpPr>
        <p:spPr>
          <a:xfrm>
            <a:off x="530850" y="2132856"/>
            <a:ext cx="7992888" cy="2862322"/>
          </a:xfrm>
          <a:prstGeom prst="rect">
            <a:avLst/>
          </a:prstGeom>
        </p:spPr>
        <p:txBody>
          <a:bodyPr wrap="square">
            <a:spAutoFit/>
          </a:bodyPr>
          <a:lstStyle/>
          <a:p>
            <a:r>
              <a:rPr lang="tr-TR" sz="2400" dirty="0">
                <a:latin typeface="Calibri" panose="020F0502020204030204" pitchFamily="34" charset="0"/>
              </a:rPr>
              <a:t>□ </a:t>
            </a:r>
            <a:r>
              <a:rPr lang="tr-TR" sz="2400" dirty="0" smtClean="0">
                <a:latin typeface="Calibri" panose="020F0502020204030204" pitchFamily="34" charset="0"/>
              </a:rPr>
              <a:t>Cevap </a:t>
            </a:r>
            <a:r>
              <a:rPr lang="tr-TR" sz="2400" dirty="0">
                <a:latin typeface="Calibri" panose="020F0502020204030204" pitchFamily="34" charset="0"/>
              </a:rPr>
              <a:t>kâğıtları, sınıf yoklama listesi ve tutulan tutanakları öğrencilerin önünde sınav güvenlik poşetine koyar, ağzını kapatır, imza karşılığında teslim eder.  </a:t>
            </a:r>
            <a:endParaRPr lang="tr-TR" sz="2400" dirty="0" smtClean="0">
              <a:latin typeface="Calibri" panose="020F0502020204030204" pitchFamily="34" charset="0"/>
            </a:endParaRPr>
          </a:p>
          <a:p>
            <a:endParaRPr lang="tr-TR" sz="1200" dirty="0">
              <a:latin typeface="Calibri" panose="020F0502020204030204" pitchFamily="34" charset="0"/>
            </a:endParaRPr>
          </a:p>
          <a:p>
            <a:r>
              <a:rPr lang="tr-TR" sz="2400" dirty="0">
                <a:latin typeface="Calibri" panose="020F0502020204030204" pitchFamily="34" charset="0"/>
              </a:rPr>
              <a:t>□ Sınav salonunda unutulan, sınav evrak kutusuna konulmayan cevap kâğıtlarının Ölçme, Değerlendirme ve Yerleştirme Grup Başkanlığı tarafından işleme alınmayacağını ve yasal sorumluluğun </a:t>
            </a:r>
            <a:r>
              <a:rPr lang="tr-TR" sz="2400" b="1" u="sng" dirty="0">
                <a:latin typeface="Calibri" panose="020F0502020204030204" pitchFamily="34" charset="0"/>
              </a:rPr>
              <a:t>kendilerine ait olacağını bilir</a:t>
            </a:r>
            <a:r>
              <a:rPr lang="tr-TR" sz="2400" dirty="0">
                <a:latin typeface="Calibri" panose="020F0502020204030204" pitchFamily="34" charset="0"/>
              </a:rPr>
              <a:t>. </a:t>
            </a:r>
          </a:p>
        </p:txBody>
      </p:sp>
    </p:spTree>
    <p:extLst>
      <p:ext uri="{BB962C8B-B14F-4D97-AF65-F5344CB8AC3E}">
        <p14:creationId xmlns:p14="http://schemas.microsoft.com/office/powerpoint/2010/main" xmlns="" val="2460183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539552" y="764704"/>
            <a:ext cx="7272808" cy="646331"/>
          </a:xfrm>
          <a:prstGeom prst="rect">
            <a:avLst/>
          </a:prstGeom>
          <a:noFill/>
        </p:spPr>
        <p:txBody>
          <a:bodyPr wrap="square" rtlCol="0">
            <a:spAutoFit/>
          </a:bodyPr>
          <a:lstStyle/>
          <a:p>
            <a:r>
              <a:rPr lang="tr-TR" b="1" dirty="0"/>
              <a:t>SALONDA GÖREVLİ ÖĞRETMEN/ÖĞRETMENLERİN SINAV SÜRESİNCE YAPACAKLARI İŞLEMLER</a:t>
            </a:r>
            <a:endParaRPr lang="tr-TR" dirty="0"/>
          </a:p>
        </p:txBody>
      </p:sp>
      <p:sp>
        <p:nvSpPr>
          <p:cNvPr id="2" name="Dikdörtgen 1"/>
          <p:cNvSpPr/>
          <p:nvPr/>
        </p:nvSpPr>
        <p:spPr>
          <a:xfrm>
            <a:off x="611560" y="1772814"/>
            <a:ext cx="8064896" cy="4524315"/>
          </a:xfrm>
          <a:prstGeom prst="rect">
            <a:avLst/>
          </a:prstGeom>
        </p:spPr>
        <p:txBody>
          <a:bodyPr wrap="square">
            <a:spAutoFit/>
          </a:bodyPr>
          <a:lstStyle/>
          <a:p>
            <a:r>
              <a:rPr lang="tr-TR" sz="2400" b="1" dirty="0">
                <a:effectLst>
                  <a:outerShdw blurRad="38100" dist="38100" dir="2700000" algn="tl">
                    <a:srgbClr val="000000">
                      <a:alpha val="43137"/>
                    </a:srgbClr>
                  </a:outerShdw>
                </a:effectLst>
                <a:latin typeface="Calibri" panose="020F0502020204030204" pitchFamily="34" charset="0"/>
              </a:rPr>
              <a:t>Salon Görevlilerinin Dikkatine </a:t>
            </a:r>
          </a:p>
          <a:p>
            <a:r>
              <a:rPr lang="tr-TR" sz="2400" dirty="0">
                <a:latin typeface="Calibri" panose="020F0502020204030204" pitchFamily="34" charset="0"/>
              </a:rPr>
              <a:t> Salonda gazete, kitap vs. okumayınız. </a:t>
            </a:r>
          </a:p>
          <a:p>
            <a:r>
              <a:rPr lang="tr-TR" sz="2400" dirty="0">
                <a:latin typeface="Calibri" panose="020F0502020204030204" pitchFamily="34" charset="0"/>
              </a:rPr>
              <a:t> Yüksek sesle konuşmayınız. </a:t>
            </a:r>
          </a:p>
          <a:p>
            <a:r>
              <a:rPr lang="tr-TR" sz="2400" dirty="0">
                <a:latin typeface="Calibri" panose="020F0502020204030204" pitchFamily="34" charset="0"/>
              </a:rPr>
              <a:t> </a:t>
            </a:r>
            <a:r>
              <a:rPr lang="tr-TR" sz="2400" b="1" dirty="0">
                <a:effectLst>
                  <a:outerShdw blurRad="38100" dist="38100" dir="2700000" algn="tl">
                    <a:srgbClr val="000000">
                      <a:alpha val="43137"/>
                    </a:srgbClr>
                  </a:outerShdw>
                </a:effectLst>
                <a:latin typeface="Calibri" panose="020F0502020204030204" pitchFamily="34" charset="0"/>
              </a:rPr>
              <a:t>Sınav süresince salonu terk etmeyiniz</a:t>
            </a:r>
            <a:r>
              <a:rPr lang="tr-TR" sz="2400" dirty="0">
                <a:latin typeface="Calibri" panose="020F0502020204030204" pitchFamily="34" charset="0"/>
              </a:rPr>
              <a:t>. </a:t>
            </a:r>
          </a:p>
          <a:p>
            <a:r>
              <a:rPr lang="tr-TR" sz="2400" dirty="0">
                <a:latin typeface="Calibri" panose="020F0502020204030204" pitchFamily="34" charset="0"/>
              </a:rPr>
              <a:t> Çay, kahve vs. içmeyiniz. </a:t>
            </a:r>
          </a:p>
          <a:p>
            <a:r>
              <a:rPr lang="tr-TR" sz="2400" dirty="0">
                <a:latin typeface="Calibri" panose="020F0502020204030204" pitchFamily="34" charset="0"/>
              </a:rPr>
              <a:t> Cep telefonunuzu </a:t>
            </a:r>
            <a:r>
              <a:rPr lang="tr-TR" sz="2400" b="1" u="sng" dirty="0">
                <a:latin typeface="Calibri" panose="020F0502020204030204" pitchFamily="34" charset="0"/>
              </a:rPr>
              <a:t>kapatınız</a:t>
            </a:r>
            <a:r>
              <a:rPr lang="tr-TR" sz="2400" dirty="0">
                <a:latin typeface="Calibri" panose="020F0502020204030204" pitchFamily="34" charset="0"/>
              </a:rPr>
              <a:t>.</a:t>
            </a:r>
          </a:p>
          <a:p>
            <a:r>
              <a:rPr lang="tr-TR" sz="2400" dirty="0">
                <a:latin typeface="Calibri" panose="020F0502020204030204" pitchFamily="34" charset="0"/>
              </a:rPr>
              <a:t> </a:t>
            </a:r>
            <a:r>
              <a:rPr lang="tr-TR" sz="2400" b="1" dirty="0">
                <a:effectLst>
                  <a:outerShdw blurRad="38100" dist="38100" dir="2700000" algn="tl">
                    <a:srgbClr val="000000">
                      <a:alpha val="43137"/>
                    </a:srgbClr>
                  </a:outerShdw>
                </a:effectLst>
                <a:latin typeface="Calibri" panose="020F0502020204030204" pitchFamily="34" charset="0"/>
              </a:rPr>
              <a:t>Öğrencinin başında uzun süre beklemeyiniz</a:t>
            </a:r>
            <a:r>
              <a:rPr lang="tr-TR" sz="2400" dirty="0">
                <a:latin typeface="Calibri" panose="020F0502020204030204" pitchFamily="34" charset="0"/>
              </a:rPr>
              <a:t>. </a:t>
            </a:r>
          </a:p>
          <a:p>
            <a:r>
              <a:rPr lang="tr-TR" sz="2400" dirty="0">
                <a:latin typeface="Calibri" panose="020F0502020204030204" pitchFamily="34" charset="0"/>
              </a:rPr>
              <a:t> Öğrencilerle sınav başladıktan sonra konuşmayınız. </a:t>
            </a:r>
          </a:p>
          <a:p>
            <a:r>
              <a:rPr lang="tr-TR" sz="2400" dirty="0">
                <a:latin typeface="Calibri" panose="020F0502020204030204" pitchFamily="34" charset="0"/>
              </a:rPr>
              <a:t> </a:t>
            </a:r>
            <a:r>
              <a:rPr lang="tr-TR" sz="2400" b="1" dirty="0">
                <a:effectLst>
                  <a:outerShdw blurRad="38100" dist="38100" dir="2700000" algn="tl">
                    <a:srgbClr val="000000">
                      <a:alpha val="43137"/>
                    </a:srgbClr>
                  </a:outerShdw>
                </a:effectLst>
                <a:latin typeface="Calibri" panose="020F0502020204030204" pitchFamily="34" charset="0"/>
              </a:rPr>
              <a:t>Gürültü çıkaran topuklu ayakkabılarla salonda dikkat </a:t>
            </a:r>
            <a:r>
              <a:rPr lang="tr-TR" sz="2400" b="1" dirty="0" smtClean="0">
                <a:effectLst>
                  <a:outerShdw blurRad="38100" dist="38100" dir="2700000" algn="tl">
                    <a:srgbClr val="000000">
                      <a:alpha val="43137"/>
                    </a:srgbClr>
                  </a:outerShdw>
                </a:effectLst>
                <a:latin typeface="Calibri" panose="020F0502020204030204" pitchFamily="34" charset="0"/>
              </a:rPr>
              <a:t> </a:t>
            </a:r>
          </a:p>
          <a:p>
            <a:r>
              <a:rPr lang="tr-TR" sz="2400" b="1" dirty="0">
                <a:effectLst>
                  <a:outerShdw blurRad="38100" dist="38100" dir="2700000" algn="tl">
                    <a:srgbClr val="000000">
                      <a:alpha val="43137"/>
                    </a:srgbClr>
                  </a:outerShdw>
                </a:effectLst>
                <a:latin typeface="Calibri" panose="020F0502020204030204" pitchFamily="34" charset="0"/>
              </a:rPr>
              <a:t> </a:t>
            </a:r>
            <a:r>
              <a:rPr lang="tr-TR" sz="2400" b="1" dirty="0" smtClean="0">
                <a:effectLst>
                  <a:outerShdw blurRad="38100" dist="38100" dir="2700000" algn="tl">
                    <a:srgbClr val="000000">
                      <a:alpha val="43137"/>
                    </a:srgbClr>
                  </a:outerShdw>
                </a:effectLst>
                <a:latin typeface="Calibri" panose="020F0502020204030204" pitchFamily="34" charset="0"/>
              </a:rPr>
              <a:t>   dağıtacak </a:t>
            </a:r>
            <a:r>
              <a:rPr lang="tr-TR" sz="2400" b="1" dirty="0">
                <a:effectLst>
                  <a:outerShdw blurRad="38100" dist="38100" dir="2700000" algn="tl">
                    <a:srgbClr val="000000">
                      <a:alpha val="43137"/>
                    </a:srgbClr>
                  </a:outerShdw>
                </a:effectLst>
                <a:latin typeface="Calibri" panose="020F0502020204030204" pitchFamily="34" charset="0"/>
              </a:rPr>
              <a:t>şekilde ses çıkarmayınız.</a:t>
            </a:r>
          </a:p>
          <a:p>
            <a:r>
              <a:rPr lang="tr-TR" sz="2400" dirty="0">
                <a:latin typeface="Calibri" panose="020F0502020204030204" pitchFamily="34" charset="0"/>
              </a:rPr>
              <a:t> </a:t>
            </a:r>
            <a:r>
              <a:rPr lang="tr-TR" sz="2400" b="1" dirty="0">
                <a:effectLst>
                  <a:outerShdw blurRad="38100" dist="38100" dir="2700000" algn="tl">
                    <a:srgbClr val="000000">
                      <a:alpha val="43137"/>
                    </a:srgbClr>
                  </a:outerShdw>
                </a:effectLst>
                <a:latin typeface="Calibri" panose="020F0502020204030204" pitchFamily="34" charset="0"/>
              </a:rPr>
              <a:t>Öğrencilere ait sınav evrakını dikkat çekici bir şekilde </a:t>
            </a:r>
            <a:endParaRPr lang="tr-TR" sz="2400" b="1" dirty="0" smtClean="0">
              <a:effectLst>
                <a:outerShdw blurRad="38100" dist="38100" dir="2700000" algn="tl">
                  <a:srgbClr val="000000">
                    <a:alpha val="43137"/>
                  </a:srgbClr>
                </a:outerShdw>
              </a:effectLst>
              <a:latin typeface="Calibri" panose="020F0502020204030204" pitchFamily="34" charset="0"/>
            </a:endParaRPr>
          </a:p>
          <a:p>
            <a:r>
              <a:rPr lang="tr-TR" sz="2400" b="1" dirty="0">
                <a:effectLst>
                  <a:outerShdw blurRad="38100" dist="38100" dir="2700000" algn="tl">
                    <a:srgbClr val="000000">
                      <a:alpha val="43137"/>
                    </a:srgbClr>
                  </a:outerShdw>
                </a:effectLst>
                <a:latin typeface="Calibri" panose="020F0502020204030204" pitchFamily="34" charset="0"/>
              </a:rPr>
              <a:t> </a:t>
            </a:r>
            <a:r>
              <a:rPr lang="tr-TR" sz="2400" b="1" dirty="0" smtClean="0">
                <a:effectLst>
                  <a:outerShdw blurRad="38100" dist="38100" dir="2700000" algn="tl">
                    <a:srgbClr val="000000">
                      <a:alpha val="43137"/>
                    </a:srgbClr>
                  </a:outerShdw>
                </a:effectLst>
                <a:latin typeface="Calibri" panose="020F0502020204030204" pitchFamily="34" charset="0"/>
              </a:rPr>
              <a:t>   incelemeyiniz</a:t>
            </a:r>
            <a:r>
              <a:rPr lang="tr-TR" sz="2400" dirty="0">
                <a:latin typeface="Calibri" panose="020F0502020204030204" pitchFamily="34" charset="0"/>
              </a:rPr>
              <a:t>.  </a:t>
            </a:r>
          </a:p>
        </p:txBody>
      </p:sp>
    </p:spTree>
    <p:extLst>
      <p:ext uri="{BB962C8B-B14F-4D97-AF65-F5344CB8AC3E}">
        <p14:creationId xmlns:p14="http://schemas.microsoft.com/office/powerpoint/2010/main" xmlns="" val="2460183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764704"/>
            <a:ext cx="7272808" cy="400110"/>
          </a:xfrm>
          <a:prstGeom prst="rect">
            <a:avLst/>
          </a:prstGeom>
          <a:noFill/>
        </p:spPr>
        <p:txBody>
          <a:bodyPr wrap="square" rtlCol="0">
            <a:spAutoFit/>
          </a:bodyPr>
          <a:lstStyle/>
          <a:p>
            <a:r>
              <a:rPr lang="tr-TR" sz="2000" b="1" dirty="0"/>
              <a:t>ÖZEL EĞİTİME İHTİYACI OLAN ÖĞRENCİLERLE İLGİLİ HUSUSLAR</a:t>
            </a:r>
            <a:endParaRPr lang="tr-TR" sz="2000" dirty="0"/>
          </a:p>
        </p:txBody>
      </p:sp>
      <p:sp>
        <p:nvSpPr>
          <p:cNvPr id="3" name="Dikdörtgen 2"/>
          <p:cNvSpPr/>
          <p:nvPr/>
        </p:nvSpPr>
        <p:spPr>
          <a:xfrm>
            <a:off x="539552" y="1628507"/>
            <a:ext cx="8136904" cy="707886"/>
          </a:xfrm>
          <a:prstGeom prst="rect">
            <a:avLst/>
          </a:prstGeom>
        </p:spPr>
        <p:txBody>
          <a:bodyPr wrap="square">
            <a:spAutoFit/>
          </a:bodyPr>
          <a:lstStyle/>
          <a:p>
            <a:pPr marL="285750" indent="-285750">
              <a:buFont typeface="Arial" pitchFamily="34" charset="0"/>
              <a:buChar char="•"/>
            </a:pPr>
            <a:r>
              <a:rPr lang="tr-TR" sz="2000" dirty="0"/>
              <a:t>Engelli öğrenciler, engelleri ile ilgili sürekli kullandıkları araç–gereç ve cihazları kendilerinin getirmesi kaydıyla sınavda kullanabilecektir.</a:t>
            </a:r>
          </a:p>
        </p:txBody>
      </p:sp>
      <p:sp>
        <p:nvSpPr>
          <p:cNvPr id="4" name="Dikdörtgen 3"/>
          <p:cNvSpPr/>
          <p:nvPr/>
        </p:nvSpPr>
        <p:spPr>
          <a:xfrm>
            <a:off x="539552" y="2492896"/>
            <a:ext cx="8208912" cy="4093428"/>
          </a:xfrm>
          <a:prstGeom prst="rect">
            <a:avLst/>
          </a:prstGeom>
        </p:spPr>
        <p:txBody>
          <a:bodyPr wrap="square">
            <a:spAutoFit/>
          </a:bodyPr>
          <a:lstStyle/>
          <a:p>
            <a:r>
              <a:rPr lang="tr-TR" sz="2000" b="1" u="sng" dirty="0">
                <a:effectLst>
                  <a:outerShdw blurRad="38100" dist="38100" dir="2700000" algn="tl">
                    <a:srgbClr val="000000">
                      <a:alpha val="43137"/>
                    </a:srgbClr>
                  </a:outerShdw>
                </a:effectLst>
              </a:rPr>
              <a:t>Görme Engelli Öğrenciler</a:t>
            </a:r>
            <a:r>
              <a:rPr lang="tr-TR" sz="2000" dirty="0"/>
              <a:t>;  </a:t>
            </a:r>
          </a:p>
          <a:p>
            <a:r>
              <a:rPr lang="tr-TR" sz="2000" b="1" dirty="0" smtClean="0">
                <a:effectLst>
                  <a:outerShdw blurRad="38100" dist="38100" dir="2700000" algn="tl">
                    <a:srgbClr val="000000">
                      <a:alpha val="43137"/>
                    </a:srgbClr>
                  </a:outerShdw>
                </a:effectLst>
              </a:rPr>
              <a:t>Az </a:t>
            </a:r>
            <a:r>
              <a:rPr lang="tr-TR" sz="2000" b="1" dirty="0">
                <a:effectLst>
                  <a:outerShdw blurRad="38100" dist="38100" dir="2700000" algn="tl">
                    <a:srgbClr val="000000">
                      <a:alpha val="43137"/>
                    </a:srgbClr>
                  </a:outerShdw>
                </a:effectLst>
              </a:rPr>
              <a:t>Gören Öğrenciler</a:t>
            </a:r>
            <a:r>
              <a:rPr lang="tr-TR" sz="2000" dirty="0"/>
              <a:t>;  Az gören grubuna miyop, hipermetrop, astigmatizm, karma gözlükle/lensle düzeltilen görme kusurları dâhil edilmemektedir. </a:t>
            </a:r>
          </a:p>
          <a:p>
            <a:r>
              <a:rPr lang="tr-TR" sz="2000" b="1" dirty="0"/>
              <a:t>Az gören öğrenciler tek kişilik salonda sınava alınacak ve 15 dakika ek süre verilecektir</a:t>
            </a:r>
            <a:r>
              <a:rPr lang="tr-TR" sz="2000" dirty="0"/>
              <a:t>. </a:t>
            </a:r>
            <a:endParaRPr lang="tr-TR" sz="2000" dirty="0" smtClean="0"/>
          </a:p>
          <a:p>
            <a:r>
              <a:rPr lang="tr-TR" sz="2000" dirty="0" smtClean="0"/>
              <a:t>Ayrıca </a:t>
            </a:r>
            <a:r>
              <a:rPr lang="tr-TR" sz="2000" dirty="0"/>
              <a:t>aşağıda belirtilen seçeneklerden biri tercih edilecek ve bu doğrultuda öğrenci için sınavda düzenleneme yapılacaktır.  </a:t>
            </a:r>
          </a:p>
          <a:p>
            <a:pPr marL="457200" indent="-457200">
              <a:buAutoNum type="alphaLcParenR"/>
            </a:pPr>
            <a:r>
              <a:rPr lang="tr-TR" sz="2000" dirty="0" smtClean="0"/>
              <a:t>Okuyucu </a:t>
            </a:r>
            <a:r>
              <a:rPr lang="tr-TR" sz="2000" dirty="0"/>
              <a:t>ve kodlayıcı </a:t>
            </a:r>
            <a:endParaRPr lang="tr-TR" sz="2000" dirty="0" smtClean="0"/>
          </a:p>
          <a:p>
            <a:pPr marL="457200" indent="-457200">
              <a:buAutoNum type="alphaLcParenR"/>
            </a:pPr>
            <a:r>
              <a:rPr lang="tr-TR" sz="2000" dirty="0" smtClean="0"/>
              <a:t>18 </a:t>
            </a:r>
            <a:r>
              <a:rPr lang="tr-TR" sz="2000" dirty="0"/>
              <a:t>punto büyüklüğünde soru kitapçığı ve cevap kâğıdı  </a:t>
            </a:r>
            <a:endParaRPr lang="tr-TR" sz="2000" dirty="0" smtClean="0"/>
          </a:p>
          <a:p>
            <a:pPr marL="457200" indent="-457200">
              <a:buAutoNum type="alphaLcParenR"/>
            </a:pPr>
            <a:r>
              <a:rPr lang="tr-TR" sz="2000" dirty="0" smtClean="0"/>
              <a:t>Okuyucu </a:t>
            </a:r>
            <a:r>
              <a:rPr lang="tr-TR" sz="2000" dirty="0"/>
              <a:t>kodlayıcı eşliğinde 18 punto büyüklüğünde soru kitapçığı ve cevap kâğıdı   </a:t>
            </a:r>
            <a:endParaRPr lang="tr-TR" sz="2000" dirty="0" smtClean="0"/>
          </a:p>
          <a:p>
            <a:pPr marL="342900" indent="-342900">
              <a:buFont typeface="Arial" pitchFamily="34" charset="0"/>
              <a:buChar char="•"/>
            </a:pPr>
            <a:r>
              <a:rPr lang="tr-TR" sz="2000" dirty="0" smtClean="0"/>
              <a:t>Az </a:t>
            </a:r>
            <a:r>
              <a:rPr lang="tr-TR" sz="2000" dirty="0"/>
              <a:t>gören öğrencilerde soru muafiyeti olmayacak, başarı puanı tüm sorular üzerinden hesaplanacaktır. </a:t>
            </a:r>
          </a:p>
        </p:txBody>
      </p:sp>
    </p:spTree>
    <p:extLst>
      <p:ext uri="{BB962C8B-B14F-4D97-AF65-F5344CB8AC3E}">
        <p14:creationId xmlns:p14="http://schemas.microsoft.com/office/powerpoint/2010/main" xmlns="" val="4050694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9231" y="1556792"/>
            <a:ext cx="8424936" cy="4893647"/>
          </a:xfrm>
          <a:prstGeom prst="rect">
            <a:avLst/>
          </a:prstGeom>
        </p:spPr>
        <p:txBody>
          <a:bodyPr wrap="square">
            <a:spAutoFit/>
          </a:bodyPr>
          <a:lstStyle/>
          <a:p>
            <a:endParaRPr lang="tr-TR" sz="2400" dirty="0">
              <a:latin typeface="Calibri" panose="020F0502020204030204" pitchFamily="34" charset="0"/>
            </a:endParaRPr>
          </a:p>
          <a:p>
            <a:r>
              <a:rPr lang="tr-TR" sz="2400" dirty="0">
                <a:latin typeface="Calibri" panose="020F0502020204030204" pitchFamily="34" charset="0"/>
              </a:rPr>
              <a:t> </a:t>
            </a:r>
            <a:r>
              <a:rPr lang="tr-TR" sz="2400" b="1" dirty="0" smtClean="0">
                <a:latin typeface="Calibri" panose="020F0502020204030204" pitchFamily="34" charset="0"/>
              </a:rPr>
              <a:t>2015-2016 </a:t>
            </a:r>
            <a:r>
              <a:rPr lang="tr-TR" sz="2400" b="1" dirty="0">
                <a:latin typeface="Calibri" panose="020F0502020204030204" pitchFamily="34" charset="0"/>
              </a:rPr>
              <a:t>Eğitim Öğretim Yılı Ortak Sınavlarının Uygulamasına İlişkin Açıklama: </a:t>
            </a:r>
            <a:endParaRPr lang="tr-TR" sz="2400" dirty="0">
              <a:latin typeface="Calibri" panose="020F0502020204030204" pitchFamily="34" charset="0"/>
            </a:endParaRPr>
          </a:p>
          <a:p>
            <a:endParaRPr lang="tr-TR" sz="2400" dirty="0">
              <a:latin typeface="Calibri" panose="020F0502020204030204" pitchFamily="34" charset="0"/>
            </a:endParaRPr>
          </a:p>
          <a:p>
            <a:r>
              <a:rPr lang="tr-TR" sz="2400" b="1" dirty="0">
                <a:latin typeface="Calibri" panose="020F0502020204030204" pitchFamily="34" charset="0"/>
              </a:rPr>
              <a:t>1. </a:t>
            </a:r>
            <a:r>
              <a:rPr lang="tr-TR" sz="2400" dirty="0">
                <a:latin typeface="Calibri" panose="020F0502020204030204" pitchFamily="34" charset="0"/>
              </a:rPr>
              <a:t>Ortak Sınavlar, ülke genelinde olağanüstü haller ve özel durumlar dışında öğrencilerin öğrenim gördükleri okullarla, </a:t>
            </a:r>
            <a:r>
              <a:rPr lang="tr-TR" sz="2400" dirty="0" smtClean="0">
                <a:latin typeface="Calibri" panose="020F0502020204030204" pitchFamily="34" charset="0"/>
              </a:rPr>
              <a:t>sınav </a:t>
            </a:r>
            <a:r>
              <a:rPr lang="tr-TR" sz="2400" dirty="0">
                <a:latin typeface="Calibri" panose="020F0502020204030204" pitchFamily="34" charset="0"/>
              </a:rPr>
              <a:t>yapılması uygun görülen merkezlerde Türkiye saatiyle </a:t>
            </a:r>
            <a:r>
              <a:rPr lang="tr-TR" sz="2400" b="1" dirty="0">
                <a:effectLst>
                  <a:outerShdw blurRad="38100" dist="38100" dir="2700000" algn="tl">
                    <a:srgbClr val="000000">
                      <a:alpha val="43137"/>
                    </a:srgbClr>
                  </a:outerShdw>
                </a:effectLst>
                <a:latin typeface="Calibri" panose="020F0502020204030204" pitchFamily="34" charset="0"/>
              </a:rPr>
              <a:t>09.00, 10.10 ve 11.20</a:t>
            </a:r>
            <a:r>
              <a:rPr lang="tr-TR" sz="2400" dirty="0">
                <a:latin typeface="Calibri" panose="020F0502020204030204" pitchFamily="34" charset="0"/>
              </a:rPr>
              <a:t>’de başlayacak ve aynı anda yapılacaktır. </a:t>
            </a:r>
          </a:p>
          <a:p>
            <a:endParaRPr lang="tr-TR" sz="2400" dirty="0">
              <a:latin typeface="Calibri" panose="020F0502020204030204" pitchFamily="34" charset="0"/>
            </a:endParaRPr>
          </a:p>
          <a:p>
            <a:r>
              <a:rPr lang="tr-TR" sz="2400" dirty="0">
                <a:latin typeface="Calibri" panose="020F0502020204030204" pitchFamily="34" charset="0"/>
              </a:rPr>
              <a:t>Sınavlar arası dinlenme ve hazırlık süresi, öğrencilerimiz üzerinde oluşabilecek sınav kaygısını, stresini engellemek amacıyla </a:t>
            </a:r>
            <a:r>
              <a:rPr lang="tr-TR" sz="2400" b="1" dirty="0">
                <a:effectLst>
                  <a:outerShdw blurRad="38100" dist="38100" dir="2700000" algn="tl">
                    <a:srgbClr val="000000">
                      <a:alpha val="43137"/>
                    </a:srgbClr>
                  </a:outerShdw>
                </a:effectLst>
                <a:latin typeface="Calibri" panose="020F0502020204030204" pitchFamily="34" charset="0"/>
              </a:rPr>
              <a:t>30 </a:t>
            </a:r>
            <a:r>
              <a:rPr lang="tr-TR" sz="2400" b="1" dirty="0" smtClean="0">
                <a:effectLst>
                  <a:outerShdw blurRad="38100" dist="38100" dir="2700000" algn="tl">
                    <a:srgbClr val="000000">
                      <a:alpha val="43137"/>
                    </a:srgbClr>
                  </a:outerShdw>
                </a:effectLst>
                <a:latin typeface="Calibri" panose="020F0502020204030204" pitchFamily="34" charset="0"/>
              </a:rPr>
              <a:t>dakika olarak belirlenmiş </a:t>
            </a:r>
            <a:r>
              <a:rPr lang="tr-TR" sz="2400" dirty="0" smtClean="0">
                <a:latin typeface="Calibri" panose="020F0502020204030204" pitchFamily="34" charset="0"/>
              </a:rPr>
              <a:t>ve </a:t>
            </a:r>
            <a:r>
              <a:rPr lang="tr-TR" sz="2400" dirty="0">
                <a:latin typeface="Calibri" panose="020F0502020204030204" pitchFamily="34" charset="0"/>
              </a:rPr>
              <a:t>sınav saatleri tabloda yer aldığı şekilde </a:t>
            </a:r>
            <a:r>
              <a:rPr lang="tr-TR" sz="2400" dirty="0" smtClean="0">
                <a:latin typeface="Calibri" panose="020F0502020204030204" pitchFamily="34" charset="0"/>
              </a:rPr>
              <a:t>düzenlenmiştir</a:t>
            </a:r>
            <a:r>
              <a:rPr lang="tr-TR" sz="2400" dirty="0">
                <a:latin typeface="Calibri" panose="020F0502020204030204" pitchFamily="34" charset="0"/>
              </a:rPr>
              <a:t>. </a:t>
            </a:r>
          </a:p>
        </p:txBody>
      </p:sp>
      <p:sp>
        <p:nvSpPr>
          <p:cNvPr id="3" name="Metin kutusu 2"/>
          <p:cNvSpPr txBox="1"/>
          <p:nvPr/>
        </p:nvSpPr>
        <p:spPr>
          <a:xfrm>
            <a:off x="611560" y="836712"/>
            <a:ext cx="4392488" cy="461665"/>
          </a:xfrm>
          <a:prstGeom prst="rect">
            <a:avLst/>
          </a:prstGeom>
          <a:noFill/>
        </p:spPr>
        <p:txBody>
          <a:bodyPr wrap="square" rtlCol="0">
            <a:spAutoFit/>
          </a:bodyPr>
          <a:lstStyle/>
          <a:p>
            <a:r>
              <a:rPr lang="tr-TR" sz="2400" b="1" dirty="0" smtClean="0">
                <a:effectLst>
                  <a:outerShdw blurRad="38100" dist="38100" dir="2700000" algn="tl">
                    <a:srgbClr val="000000">
                      <a:alpha val="43137"/>
                    </a:srgbClr>
                  </a:outerShdw>
                </a:effectLst>
              </a:rPr>
              <a:t>BASIN DUYURUSU !!!</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73838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764704"/>
            <a:ext cx="7272808" cy="400110"/>
          </a:xfrm>
          <a:prstGeom prst="rect">
            <a:avLst/>
          </a:prstGeom>
          <a:noFill/>
        </p:spPr>
        <p:txBody>
          <a:bodyPr wrap="square" rtlCol="0">
            <a:spAutoFit/>
          </a:bodyPr>
          <a:lstStyle/>
          <a:p>
            <a:r>
              <a:rPr lang="tr-TR" sz="2000" b="1" dirty="0"/>
              <a:t>ÖZEL EĞİTİME İHTİYACI OLAN ÖĞRENCİLERLE İLGİLİ HUSUSLAR</a:t>
            </a:r>
            <a:endParaRPr lang="tr-TR" sz="2000" dirty="0"/>
          </a:p>
        </p:txBody>
      </p:sp>
      <p:sp>
        <p:nvSpPr>
          <p:cNvPr id="3" name="Dikdörtgen 2"/>
          <p:cNvSpPr/>
          <p:nvPr/>
        </p:nvSpPr>
        <p:spPr>
          <a:xfrm>
            <a:off x="539552" y="1720840"/>
            <a:ext cx="8280920" cy="4154984"/>
          </a:xfrm>
          <a:prstGeom prst="rect">
            <a:avLst/>
          </a:prstGeom>
        </p:spPr>
        <p:txBody>
          <a:bodyPr wrap="square">
            <a:spAutoFit/>
          </a:bodyPr>
          <a:lstStyle/>
          <a:p>
            <a:r>
              <a:rPr lang="tr-TR" sz="2400" b="1" dirty="0">
                <a:effectLst>
                  <a:outerShdw blurRad="38100" dist="38100" dir="2700000" algn="tl">
                    <a:srgbClr val="000000">
                      <a:alpha val="43137"/>
                    </a:srgbClr>
                  </a:outerShdw>
                </a:effectLst>
              </a:rPr>
              <a:t>Görmeyen Öğrenciler</a:t>
            </a:r>
            <a:r>
              <a:rPr lang="tr-TR" sz="2400" dirty="0"/>
              <a:t>;  </a:t>
            </a:r>
          </a:p>
          <a:p>
            <a:r>
              <a:rPr lang="tr-TR" sz="2400" b="1" dirty="0"/>
              <a:t>Görmeyen öğrenciler tek kişilik salonlarda okuyucu ve kodlayıcı eşliğinde sınava alınacak ve 15 dakika ek süre verilecektir</a:t>
            </a:r>
            <a:r>
              <a:rPr lang="tr-TR" sz="2400" dirty="0"/>
              <a:t>.  </a:t>
            </a:r>
          </a:p>
          <a:p>
            <a:pPr marL="285750" indent="-285750">
              <a:buFont typeface="Arial" pitchFamily="34" charset="0"/>
              <a:buChar char="•"/>
            </a:pPr>
            <a:r>
              <a:rPr lang="tr-TR" sz="2400" dirty="0"/>
              <a:t>Görmeyen öğrencilerin soru muafiyeti olmayacak ancak </a:t>
            </a:r>
            <a:r>
              <a:rPr lang="tr-TR" sz="2400" b="1" dirty="0"/>
              <a:t>resim, şekil ve grafik</a:t>
            </a:r>
            <a:r>
              <a:rPr lang="tr-TR" sz="2400" dirty="0"/>
              <a:t> içeren sorular yerine eş değer soruların yer aldığı sorular hazırlanacak başarı puanı tüm sorular üzerinden hesaplanacaktır.   </a:t>
            </a:r>
            <a:endParaRPr lang="tr-TR" sz="2400" dirty="0" smtClean="0"/>
          </a:p>
          <a:p>
            <a:pPr marL="285750" indent="-285750">
              <a:buFont typeface="Arial" pitchFamily="34" charset="0"/>
              <a:buChar char="•"/>
            </a:pPr>
            <a:endParaRPr lang="tr-TR" sz="2400" dirty="0"/>
          </a:p>
          <a:p>
            <a:r>
              <a:rPr lang="tr-TR" sz="2400" b="1" u="sng" dirty="0">
                <a:effectLst>
                  <a:outerShdw blurRad="38100" dist="38100" dir="2700000" algn="tl">
                    <a:srgbClr val="000000">
                      <a:alpha val="43137"/>
                    </a:srgbClr>
                  </a:outerShdw>
                </a:effectLst>
              </a:rPr>
              <a:t>İşitme Engelli Öğrenciler</a:t>
            </a:r>
            <a:r>
              <a:rPr lang="tr-TR" sz="2400" dirty="0"/>
              <a:t>;  İşitme engeli olan öğrenciler tek kişilik salonlarda sınava alınacak ve 15 dakika ek süre verilecektir.</a:t>
            </a:r>
          </a:p>
        </p:txBody>
      </p:sp>
    </p:spTree>
    <p:extLst>
      <p:ext uri="{BB962C8B-B14F-4D97-AF65-F5344CB8AC3E}">
        <p14:creationId xmlns:p14="http://schemas.microsoft.com/office/powerpoint/2010/main" xmlns="" val="1535940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764704"/>
            <a:ext cx="7272808" cy="400110"/>
          </a:xfrm>
          <a:prstGeom prst="rect">
            <a:avLst/>
          </a:prstGeom>
          <a:noFill/>
        </p:spPr>
        <p:txBody>
          <a:bodyPr wrap="square" rtlCol="0">
            <a:spAutoFit/>
          </a:bodyPr>
          <a:lstStyle/>
          <a:p>
            <a:r>
              <a:rPr lang="tr-TR" sz="2000" b="1" dirty="0"/>
              <a:t>ÖZEL EĞİTİME İHTİYACI OLAN ÖĞRENCİLERLE İLGİLİ HUSUSLAR</a:t>
            </a:r>
            <a:endParaRPr lang="tr-TR" sz="2000" dirty="0"/>
          </a:p>
        </p:txBody>
      </p:sp>
      <p:sp>
        <p:nvSpPr>
          <p:cNvPr id="3" name="Dikdörtgen 2"/>
          <p:cNvSpPr/>
          <p:nvPr/>
        </p:nvSpPr>
        <p:spPr>
          <a:xfrm>
            <a:off x="539552" y="1700808"/>
            <a:ext cx="8208912" cy="3139321"/>
          </a:xfrm>
          <a:prstGeom prst="rect">
            <a:avLst/>
          </a:prstGeom>
        </p:spPr>
        <p:txBody>
          <a:bodyPr wrap="square">
            <a:spAutoFit/>
          </a:bodyPr>
          <a:lstStyle/>
          <a:p>
            <a:r>
              <a:rPr lang="tr-TR" b="1" dirty="0">
                <a:effectLst>
                  <a:outerShdw blurRad="38100" dist="38100" dir="2700000" algn="tl">
                    <a:srgbClr val="000000">
                      <a:alpha val="43137"/>
                    </a:srgbClr>
                  </a:outerShdw>
                </a:effectLst>
              </a:rPr>
              <a:t>Ruhsal ve Duygusal Bozukluğu Olan Öğrenciler</a:t>
            </a:r>
            <a:r>
              <a:rPr lang="tr-TR" dirty="0"/>
              <a:t>;  Dikkat eksikliği ve </a:t>
            </a:r>
            <a:r>
              <a:rPr lang="tr-TR" dirty="0" err="1"/>
              <a:t>hiperaktivite</a:t>
            </a:r>
            <a:r>
              <a:rPr lang="tr-TR" dirty="0"/>
              <a:t> bozukluğu olan öğrenciler tek kişilik salonlarda sınava alınacak ve 15 dakika ek süre verilecektir.  </a:t>
            </a:r>
            <a:endParaRPr lang="tr-TR" dirty="0" smtClean="0"/>
          </a:p>
          <a:p>
            <a:endParaRPr lang="tr-TR" dirty="0"/>
          </a:p>
          <a:p>
            <a:r>
              <a:rPr lang="tr-TR" b="1" dirty="0">
                <a:effectLst>
                  <a:outerShdw blurRad="38100" dist="38100" dir="2700000" algn="tl">
                    <a:srgbClr val="000000">
                      <a:alpha val="43137"/>
                    </a:srgbClr>
                  </a:outerShdw>
                </a:effectLst>
              </a:rPr>
              <a:t>Özel öğrenme güçlüğü olan öğrenciler </a:t>
            </a:r>
            <a:r>
              <a:rPr lang="tr-TR" dirty="0"/>
              <a:t>tek kişilik salonlarda sınava alınacak ve 15 dakika ek süre verilecektir. Tercih etmeleri durumunda okuyucu ve kodlayıcı eşliğinde sınava alınacaklardır.  </a:t>
            </a:r>
            <a:endParaRPr lang="tr-TR" dirty="0" smtClean="0"/>
          </a:p>
          <a:p>
            <a:endParaRPr lang="tr-TR" dirty="0"/>
          </a:p>
          <a:p>
            <a:r>
              <a:rPr lang="tr-TR" b="1" dirty="0">
                <a:effectLst>
                  <a:outerShdw blurRad="38100" dist="38100" dir="2700000" algn="tl">
                    <a:srgbClr val="000000">
                      <a:alpha val="43137"/>
                    </a:srgbClr>
                  </a:outerShdw>
                </a:effectLst>
              </a:rPr>
              <a:t>Yaygın Gelişimsel Bozukluğu Olan Öğrenciler</a:t>
            </a:r>
            <a:r>
              <a:rPr lang="tr-TR" dirty="0"/>
              <a:t>;  Yaygın gelişimsel bozukluğu olan (Otizm, </a:t>
            </a:r>
            <a:r>
              <a:rPr lang="tr-TR" dirty="0" err="1"/>
              <a:t>Rett</a:t>
            </a:r>
            <a:r>
              <a:rPr lang="tr-TR" dirty="0"/>
              <a:t> Sendromu, </a:t>
            </a:r>
            <a:r>
              <a:rPr lang="tr-TR" dirty="0" err="1"/>
              <a:t>Asperger</a:t>
            </a:r>
            <a:r>
              <a:rPr lang="tr-TR" dirty="0"/>
              <a:t> Bozukluğu, </a:t>
            </a:r>
            <a:r>
              <a:rPr lang="tr-TR" dirty="0" err="1"/>
              <a:t>Desintegratif</a:t>
            </a:r>
            <a:r>
              <a:rPr lang="tr-TR" dirty="0"/>
              <a:t> Bozukluk, </a:t>
            </a:r>
            <a:r>
              <a:rPr lang="tr-TR" dirty="0" err="1"/>
              <a:t>Atipik</a:t>
            </a:r>
            <a:r>
              <a:rPr lang="tr-TR" dirty="0"/>
              <a:t> Otizm) öğrenciler tek kişilik salonlarda sınava alınacak ve 15 dakika ek süre verilecektir.</a:t>
            </a:r>
          </a:p>
        </p:txBody>
      </p:sp>
    </p:spTree>
    <p:extLst>
      <p:ext uri="{BB962C8B-B14F-4D97-AF65-F5344CB8AC3E}">
        <p14:creationId xmlns:p14="http://schemas.microsoft.com/office/powerpoint/2010/main" xmlns="" val="1535940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764704"/>
            <a:ext cx="7272808" cy="400110"/>
          </a:xfrm>
          <a:prstGeom prst="rect">
            <a:avLst/>
          </a:prstGeom>
          <a:noFill/>
        </p:spPr>
        <p:txBody>
          <a:bodyPr wrap="square" rtlCol="0">
            <a:spAutoFit/>
          </a:bodyPr>
          <a:lstStyle/>
          <a:p>
            <a:r>
              <a:rPr lang="tr-TR" sz="2000" b="1" dirty="0"/>
              <a:t>ÖZEL EĞİTİME İHTİYACI OLAN ÖĞRENCİLERLE İLGİLİ HUSUSLAR</a:t>
            </a:r>
            <a:endParaRPr lang="tr-TR" sz="2000" dirty="0"/>
          </a:p>
        </p:txBody>
      </p:sp>
      <p:sp>
        <p:nvSpPr>
          <p:cNvPr id="3" name="Dikdörtgen 2"/>
          <p:cNvSpPr/>
          <p:nvPr/>
        </p:nvSpPr>
        <p:spPr>
          <a:xfrm>
            <a:off x="539552" y="1700806"/>
            <a:ext cx="8064896" cy="4370427"/>
          </a:xfrm>
          <a:prstGeom prst="rect">
            <a:avLst/>
          </a:prstGeom>
        </p:spPr>
        <p:txBody>
          <a:bodyPr wrap="square">
            <a:spAutoFit/>
          </a:bodyPr>
          <a:lstStyle/>
          <a:p>
            <a:r>
              <a:rPr lang="tr-TR" b="1" u="sng" dirty="0">
                <a:effectLst>
                  <a:outerShdw blurRad="38100" dist="38100" dir="2700000" algn="tl">
                    <a:srgbClr val="000000">
                      <a:alpha val="43137"/>
                    </a:srgbClr>
                  </a:outerShdw>
                </a:effectLst>
              </a:rPr>
              <a:t>Bedensel Engelli Öğrenciler</a:t>
            </a:r>
            <a:r>
              <a:rPr lang="tr-TR" dirty="0"/>
              <a:t>;  </a:t>
            </a:r>
          </a:p>
          <a:p>
            <a:r>
              <a:rPr lang="tr-TR" sz="2000" dirty="0"/>
              <a:t>Yazma becerisini engelleyecek derecede ince motor becerilerde engeli olan ya da uzuv kaybı (</a:t>
            </a:r>
            <a:r>
              <a:rPr lang="tr-TR" sz="2000" dirty="0" err="1"/>
              <a:t>ampütesi</a:t>
            </a:r>
            <a:r>
              <a:rPr lang="tr-TR" sz="2000" dirty="0"/>
              <a:t>) olan öğrenciler </a:t>
            </a:r>
            <a:r>
              <a:rPr lang="tr-TR" sz="2000" b="1" u="sng" dirty="0"/>
              <a:t>tek kişilik salonlarda sınava alınacak</a:t>
            </a:r>
            <a:r>
              <a:rPr lang="tr-TR" sz="2000" dirty="0"/>
              <a:t> ve </a:t>
            </a:r>
            <a:r>
              <a:rPr lang="tr-TR" sz="2000" b="1" u="sng" dirty="0"/>
              <a:t>15 dakika ek süre verilecektir</a:t>
            </a:r>
            <a:r>
              <a:rPr lang="tr-TR" sz="2000" dirty="0"/>
              <a:t>.  Bu öğrencilere Rehberlik ve Araştırma Merkezi Müdürlükleri tarafından yapılan değerlendirme sonucuna göre kodlayıcı verilecektir. Kaba motor becerilerinde engeli bulunan </a:t>
            </a:r>
            <a:r>
              <a:rPr lang="tr-TR" sz="2000" dirty="0" err="1"/>
              <a:t>ortez</a:t>
            </a:r>
            <a:r>
              <a:rPr lang="tr-TR" sz="2000" dirty="0"/>
              <a:t>, protez, yardımcı araç gereç kullanan öğrenciler giriş katlarda bulunan salonlara yerleştirilecektir. Sınav salonunda kullanılacak masa ve sıra öğrencinin özelliklerine uygun olarak </a:t>
            </a:r>
            <a:r>
              <a:rPr lang="tr-TR" sz="2000" dirty="0" smtClean="0"/>
              <a:t>düzenlenecektir.</a:t>
            </a:r>
          </a:p>
          <a:p>
            <a:endParaRPr lang="tr-TR" sz="1200" dirty="0"/>
          </a:p>
          <a:p>
            <a:r>
              <a:rPr lang="tr-TR" sz="2000" b="1" u="sng" dirty="0">
                <a:effectLst>
                  <a:outerShdw blurRad="38100" dist="38100" dir="2700000" algn="tl">
                    <a:srgbClr val="000000">
                      <a:alpha val="43137"/>
                    </a:srgbClr>
                  </a:outerShdw>
                </a:effectLst>
              </a:rPr>
              <a:t>Zihinsel Engelli Öğrenciler</a:t>
            </a:r>
            <a:r>
              <a:rPr lang="tr-TR" sz="2000" dirty="0"/>
              <a:t>; Zihinsel engelli öğrenciler </a:t>
            </a:r>
            <a:r>
              <a:rPr lang="tr-TR" sz="2000" b="1" u="sng" dirty="0"/>
              <a:t>tek kişilik salonlarda sınava alınacak </a:t>
            </a:r>
            <a:r>
              <a:rPr lang="tr-TR" sz="2000" b="1" dirty="0"/>
              <a:t>ve</a:t>
            </a:r>
            <a:r>
              <a:rPr lang="tr-TR" sz="2000" b="1" u="sng" dirty="0"/>
              <a:t> 15 dakika ek süre verilecektir</a:t>
            </a:r>
            <a:r>
              <a:rPr lang="tr-TR" sz="2000" dirty="0"/>
              <a:t>. Ayrıca yapılacak tercih doğrultusunda kodlayıcı eşliğinde öğrencinin sınava girmesi için gerekli düzenleme yapılacaktır.</a:t>
            </a:r>
          </a:p>
        </p:txBody>
      </p:sp>
    </p:spTree>
    <p:extLst>
      <p:ext uri="{BB962C8B-B14F-4D97-AF65-F5344CB8AC3E}">
        <p14:creationId xmlns:p14="http://schemas.microsoft.com/office/powerpoint/2010/main" xmlns="" val="1535940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2060848"/>
            <a:ext cx="7632848" cy="2585323"/>
          </a:xfrm>
          <a:prstGeom prst="rect">
            <a:avLst/>
          </a:prstGeom>
        </p:spPr>
        <p:txBody>
          <a:bodyPr wrap="square">
            <a:spAutoFit/>
          </a:bodyPr>
          <a:lstStyle/>
          <a:p>
            <a:pPr algn="ctr"/>
            <a:r>
              <a:rPr lang="tr-TR" sz="5400" b="1" dirty="0" smtClean="0">
                <a:effectLst>
                  <a:outerShdw blurRad="38100" dist="38100" dir="2700000" algn="tl">
                    <a:srgbClr val="000000">
                      <a:alpha val="43137"/>
                    </a:srgbClr>
                  </a:outerShdw>
                </a:effectLst>
                <a:latin typeface="Calibri" pitchFamily="34" charset="0"/>
              </a:rPr>
              <a:t>GÖREVLİ PERSONEL İÇİN ÜCRET TAHAKKUK İŞLEMLERİ</a:t>
            </a:r>
            <a:endParaRPr lang="tr-TR" sz="5400" b="1"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1592820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6321" y="1484784"/>
            <a:ext cx="8064896" cy="4862870"/>
          </a:xfrm>
          <a:prstGeom prst="rect">
            <a:avLst/>
          </a:prstGeom>
        </p:spPr>
        <p:txBody>
          <a:bodyPr wrap="square">
            <a:spAutoFit/>
          </a:bodyPr>
          <a:lstStyle/>
          <a:p>
            <a:r>
              <a:rPr lang="tr-TR" sz="2400" dirty="0" smtClean="0"/>
              <a:t>* TEOG </a:t>
            </a:r>
            <a:r>
              <a:rPr lang="tr-TR" sz="2400" dirty="0"/>
              <a:t>Sınavı ile ilgili olarak Sınavda görev alan </a:t>
            </a:r>
            <a:r>
              <a:rPr lang="tr-TR" sz="2400" b="1" dirty="0"/>
              <a:t>Güvenlik Personeli</a:t>
            </a:r>
            <a:r>
              <a:rPr lang="tr-TR" sz="2400" dirty="0"/>
              <a:t> ve </a:t>
            </a:r>
            <a:r>
              <a:rPr lang="tr-TR" sz="2400" b="1" dirty="0"/>
              <a:t>Hizmetli personele</a:t>
            </a:r>
            <a:r>
              <a:rPr lang="tr-TR" sz="2400" dirty="0"/>
              <a:t> ücret tahakkuk işlemleri için </a:t>
            </a:r>
            <a:r>
              <a:rPr lang="tr-TR" sz="2400" b="1" dirty="0">
                <a:solidFill>
                  <a:srgbClr val="FF0000"/>
                </a:solidFill>
              </a:rPr>
              <a:t>Merkezi Sistem Sınavları Ücret Tahakkuk Modülü</a:t>
            </a:r>
            <a:r>
              <a:rPr lang="tr-TR" sz="2400" dirty="0"/>
              <a:t>nden giriş yapılması gerekmektedir.</a:t>
            </a:r>
          </a:p>
          <a:p>
            <a:endParaRPr lang="tr-TR" sz="1100" dirty="0" smtClean="0"/>
          </a:p>
          <a:p>
            <a:r>
              <a:rPr lang="tr-TR" sz="2400" dirty="0" smtClean="0"/>
              <a:t>* Modüle </a:t>
            </a:r>
            <a:r>
              <a:rPr lang="tr-TR" sz="2400" dirty="0"/>
              <a:t>giriş işlemi </a:t>
            </a:r>
            <a:r>
              <a:rPr lang="tr-TR" sz="2400" b="1" dirty="0">
                <a:solidFill>
                  <a:schemeClr val="accent5"/>
                </a:solidFill>
                <a:effectLst>
                  <a:outerShdw blurRad="38100" dist="38100" dir="2700000" algn="tl">
                    <a:srgbClr val="000000">
                      <a:alpha val="43137"/>
                    </a:srgbClr>
                  </a:outerShdw>
                </a:effectLst>
              </a:rPr>
              <a:t>https://mss.meb.gov.tr/kullanicigiris.aspx </a:t>
            </a:r>
            <a:r>
              <a:rPr lang="tr-TR" sz="2400" dirty="0"/>
              <a:t>adresinden yapılacaktır.</a:t>
            </a:r>
          </a:p>
          <a:p>
            <a:r>
              <a:rPr lang="tr-TR" sz="2400" dirty="0"/>
              <a:t>Kullanıcı Adı </a:t>
            </a:r>
            <a:r>
              <a:rPr lang="tr-TR" sz="2400" b="1" dirty="0"/>
              <a:t>kurum kodu</a:t>
            </a:r>
            <a:r>
              <a:rPr lang="tr-TR" sz="2400" dirty="0"/>
              <a:t>; Şifre ise MEBBİS Modülüne girişte kullanılan </a:t>
            </a:r>
            <a:r>
              <a:rPr lang="tr-TR" sz="2400" b="1" dirty="0"/>
              <a:t>MEBBİS şifresidir</a:t>
            </a:r>
            <a:r>
              <a:rPr lang="tr-TR" sz="2400" dirty="0"/>
              <a:t>. </a:t>
            </a:r>
            <a:endParaRPr lang="tr-TR" sz="2400" dirty="0" smtClean="0"/>
          </a:p>
          <a:p>
            <a:endParaRPr lang="tr-TR" sz="1100" dirty="0"/>
          </a:p>
          <a:p>
            <a:r>
              <a:rPr lang="tr-TR" sz="2400" dirty="0" smtClean="0"/>
              <a:t>* (</a:t>
            </a:r>
            <a:r>
              <a:rPr lang="tr-TR" sz="2400" dirty="0"/>
              <a:t>Modül Türkçe karakter kullanımına uygun olmadığı için; eğer MEBBİS şifrenizde Türkçe karakter kullanılmışsa (Ğ,ğ,Ü,ü,İ,ı,Ö,ö,Ç,ç,Ş,ş) öncelikle MEBBİS modülünden şifrenizi değiştirerek giriş yapmalısınız.)</a:t>
            </a:r>
          </a:p>
        </p:txBody>
      </p:sp>
    </p:spTree>
    <p:extLst>
      <p:ext uri="{BB962C8B-B14F-4D97-AF65-F5344CB8AC3E}">
        <p14:creationId xmlns:p14="http://schemas.microsoft.com/office/powerpoint/2010/main" xmlns="" val="18290997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836712"/>
            <a:ext cx="6624736" cy="5758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6547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836712"/>
            <a:ext cx="8712968" cy="923330"/>
          </a:xfrm>
          <a:prstGeom prst="rect">
            <a:avLst/>
          </a:prstGeom>
        </p:spPr>
        <p:txBody>
          <a:bodyPr wrap="square">
            <a:spAutoFit/>
          </a:bodyPr>
          <a:lstStyle/>
          <a:p>
            <a:r>
              <a:rPr lang="tr-TR" dirty="0"/>
              <a:t>- Kullanıcı Adı ve Şifre ile Ücret Tahakkuk Modülüne giriş yapıldığında Ortak Sınavların seçili olduğu görülür.</a:t>
            </a:r>
          </a:p>
          <a:p>
            <a:r>
              <a:rPr lang="tr-TR" dirty="0"/>
              <a:t>- "</a:t>
            </a:r>
            <a:r>
              <a:rPr lang="tr-TR" b="1" dirty="0"/>
              <a:t>Sınav Görevlileri / Komisyonları Belirleme İşlemleri İçin Tıklayınız</a:t>
            </a:r>
            <a:r>
              <a:rPr lang="tr-TR" dirty="0"/>
              <a:t>" yazılı butona tıklanır.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315" y="1760042"/>
            <a:ext cx="8372475" cy="469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661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743620"/>
            <a:ext cx="8856984" cy="1477328"/>
          </a:xfrm>
          <a:prstGeom prst="rect">
            <a:avLst/>
          </a:prstGeom>
        </p:spPr>
        <p:txBody>
          <a:bodyPr wrap="square">
            <a:spAutoFit/>
          </a:bodyPr>
          <a:lstStyle/>
          <a:p>
            <a:r>
              <a:rPr lang="tr-TR" dirty="0"/>
              <a:t>- 3.resimde görülen bölümler sıra ile yazılır. (</a:t>
            </a:r>
            <a:r>
              <a:rPr lang="tr-TR" b="1" dirty="0"/>
              <a:t>Personele ait IBAN Hesap Bilgilerinin doğru olarak girilmesine dikkat ediniz</a:t>
            </a:r>
            <a:r>
              <a:rPr lang="tr-TR" dirty="0"/>
              <a:t>. </a:t>
            </a:r>
            <a:r>
              <a:rPr lang="tr-TR" b="1" dirty="0"/>
              <a:t>Kadrolu personel için IBAN Hesap Numarası MEBBİS veritabanından otomatik gelecektir</a:t>
            </a:r>
            <a:r>
              <a:rPr lang="tr-TR" dirty="0"/>
              <a:t>. Bu bilgi yanlış ise düzeltmek için İl MEM </a:t>
            </a:r>
            <a:r>
              <a:rPr lang="tr-TR" b="1" dirty="0"/>
              <a:t>Özlük</a:t>
            </a:r>
            <a:r>
              <a:rPr lang="tr-TR" dirty="0"/>
              <a:t> bölümü ile irtibata geçiniz. (03442235017 dahili 149) 3.resimde görülen tüm bilgiler doğrulandıktan sonra </a:t>
            </a:r>
            <a:r>
              <a:rPr lang="tr-TR" dirty="0">
                <a:hlinkClick r:id="rId2"/>
              </a:rPr>
              <a:t>7.ad</a:t>
            </a:r>
            <a:r>
              <a:rPr lang="tr-TR" dirty="0"/>
              <a:t>ımda sisteme kayıt yapılır. Yeni kayıt butonu ile sonraki personelin kaydı yapılabilir.</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187848"/>
            <a:ext cx="9046073" cy="4797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8679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0204" y="625005"/>
            <a:ext cx="8928992" cy="1754326"/>
          </a:xfrm>
          <a:prstGeom prst="rect">
            <a:avLst/>
          </a:prstGeom>
        </p:spPr>
        <p:txBody>
          <a:bodyPr wrap="square">
            <a:spAutoFit/>
          </a:bodyPr>
          <a:lstStyle/>
          <a:p>
            <a:r>
              <a:rPr lang="tr-TR" b="1" u="sng" dirty="0"/>
              <a:t>Dikkat : Kaç personel görevlendirileceği okulunuzdaki salon sayısına göre sistem tarafından otomatik belirlenmiştir. Örnekteki okulda günlük 2 hizmetli, 1 güvenlik görevlisi)</a:t>
            </a:r>
            <a:endParaRPr lang="tr-TR" dirty="0"/>
          </a:p>
          <a:p>
            <a:r>
              <a:rPr lang="tr-TR" dirty="0"/>
              <a:t>- Personel bilgi giriş işlemleri bittikten sonra 4.resimde görüldüğü gibi Onay verilmesi gerekmektedir.</a:t>
            </a:r>
          </a:p>
          <a:p>
            <a:r>
              <a:rPr lang="tr-TR" b="1" u="sng" dirty="0"/>
              <a:t>Dikkat : Onay işlemi 29/11/2013 Cuma günü yapılmalıdır. Yanlış onay verileişse </a:t>
            </a:r>
            <a:r>
              <a:rPr lang="tr-TR" b="1" u="sng" dirty="0" smtClean="0"/>
              <a:t>Onay </a:t>
            </a:r>
            <a:r>
              <a:rPr lang="tr-TR" b="1" u="sng" dirty="0"/>
              <a:t>iptal edilerek düzeltme yapılabilir.</a:t>
            </a:r>
            <a:endParaRPr lang="tr-TR"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76872"/>
            <a:ext cx="8458200" cy="4551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68292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47664" y="2636912"/>
            <a:ext cx="5112568" cy="2308324"/>
          </a:xfrm>
          <a:prstGeom prst="rect">
            <a:avLst/>
          </a:prstGeom>
          <a:noFill/>
        </p:spPr>
        <p:txBody>
          <a:bodyPr wrap="square" rtlCol="0">
            <a:spAutoFit/>
          </a:bodyPr>
          <a:lstStyle/>
          <a:p>
            <a:r>
              <a:rPr lang="tr-TR" sz="4800" b="1" dirty="0" smtClean="0">
                <a:effectLst>
                  <a:outerShdw blurRad="38100" dist="38100" dir="2700000" algn="tl">
                    <a:srgbClr val="000000">
                      <a:alpha val="43137"/>
                    </a:srgbClr>
                  </a:outerShdw>
                </a:effectLst>
                <a:latin typeface="Calibri" pitchFamily="34" charset="0"/>
              </a:rPr>
              <a:t>ORTAK SINAVLARIN UYGULANMASI</a:t>
            </a:r>
            <a:endParaRPr lang="tr-TR" sz="4800" b="1"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3080039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 y="908720"/>
            <a:ext cx="9105900" cy="560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63913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940088"/>
          </a:xfrm>
          <a:prstGeom prst="rect">
            <a:avLst/>
          </a:prstGeom>
        </p:spPr>
        <p:txBody>
          <a:bodyPr wrap="square">
            <a:spAutoFit/>
          </a:bodyPr>
          <a:lstStyle/>
          <a:p>
            <a:r>
              <a:rPr lang="tr-TR" sz="2000" b="1" dirty="0" smtClean="0">
                <a:solidFill>
                  <a:srgbClr val="FF0000"/>
                </a:solidFill>
              </a:rPr>
              <a:t>    ORTAK </a:t>
            </a:r>
            <a:r>
              <a:rPr lang="tr-TR" sz="2000" b="1" dirty="0">
                <a:solidFill>
                  <a:srgbClr val="FF0000"/>
                </a:solidFill>
              </a:rPr>
              <a:t>SINAVLARIN UYGULANMASI </a:t>
            </a:r>
            <a:endParaRPr lang="tr-TR" sz="2000" dirty="0">
              <a:solidFill>
                <a:srgbClr val="FF0000"/>
              </a:solidFill>
            </a:endParaRPr>
          </a:p>
          <a:p>
            <a:r>
              <a:rPr lang="tr-TR" sz="2000" b="1" dirty="0"/>
              <a:t>a. </a:t>
            </a:r>
            <a:r>
              <a:rPr lang="tr-TR" sz="2000" dirty="0"/>
              <a:t>Ortak sınavlar, ülke genelinde olağanüstü haller dışında öğrencilerin öğrenim gördükleri okullarda ve yurt dışında KKTC ve Bakanlığımıza bağlı okulların bulunduğu, sınav yapılması uygun görülen merkezlerde Türkiye saatiyle 09.00, 10.10 ve </a:t>
            </a:r>
            <a:r>
              <a:rPr lang="tr-TR" sz="2000" dirty="0" smtClean="0"/>
              <a:t>11.20’de </a:t>
            </a:r>
            <a:r>
              <a:rPr lang="tr-TR" sz="2000" dirty="0"/>
              <a:t>başlayacak ve aynı anda yapılacaktır. Sınavların yapıldığı günlerde okulda ders yapılmayacaktır. </a:t>
            </a:r>
          </a:p>
          <a:p>
            <a:endParaRPr lang="tr-TR" sz="2000" dirty="0"/>
          </a:p>
          <a:p>
            <a:r>
              <a:rPr lang="tr-TR" sz="2000" b="1" dirty="0"/>
              <a:t>b. </a:t>
            </a:r>
            <a:r>
              <a:rPr lang="tr-TR" sz="2000" dirty="0"/>
              <a:t>Ortak sınavlar, birinci günde üç oturum, ikinci günde üç oturum olmak üzere altı oturum halinde uygulanacaktır. </a:t>
            </a:r>
          </a:p>
          <a:p>
            <a:endParaRPr lang="tr-TR" sz="2000" dirty="0"/>
          </a:p>
          <a:p>
            <a:r>
              <a:rPr lang="tr-TR" sz="2000" b="1" dirty="0"/>
              <a:t>c. </a:t>
            </a:r>
            <a:r>
              <a:rPr lang="tr-TR" sz="2000" dirty="0"/>
              <a:t>Sınavlarda her oturum sadece bir dersi içerecek, her ders için çoktan seçmeli 20 soru sorulacak ve her bir oturum süresi 40 dakika olacaktır. </a:t>
            </a:r>
          </a:p>
          <a:p>
            <a:endParaRPr lang="tr-TR" sz="2000" dirty="0"/>
          </a:p>
          <a:p>
            <a:r>
              <a:rPr lang="tr-TR" sz="2000" b="1" dirty="0"/>
              <a:t>ç. </a:t>
            </a:r>
            <a:r>
              <a:rPr lang="tr-TR" sz="2000" dirty="0"/>
              <a:t>Öğrenciler, sınav salonlarına yanlarında kullanımı saat fonksiyonu dışında özellikleri bulunan saat haricinde, </a:t>
            </a:r>
            <a:r>
              <a:rPr lang="tr-TR" sz="2000" b="1" dirty="0">
                <a:effectLst>
                  <a:outerShdw blurRad="38100" dist="38100" dir="2700000" algn="tl">
                    <a:srgbClr val="000000">
                      <a:alpha val="43137"/>
                    </a:srgbClr>
                  </a:outerShdw>
                </a:effectLst>
              </a:rPr>
              <a:t>sözlük, hesap cetveli, hesap makinesi, çağrı cihazı, cep telefonu, telsiz, radyo gibi iletişim araçları ile her türlü bilgisayar özelliği bulunan cihazlar bulunmaksızın sınava alınacaktır</a:t>
            </a:r>
            <a:r>
              <a:rPr lang="tr-TR" sz="2000" dirty="0"/>
              <a:t>. Bunları bulundurduğu tespit edilen öğrencinin sınavı, sınav kurallarının ihlali gerekçesiyle tutanakla geçersiz sayılacaktır. </a:t>
            </a:r>
          </a:p>
        </p:txBody>
      </p:sp>
    </p:spTree>
    <p:extLst>
      <p:ext uri="{BB962C8B-B14F-4D97-AF65-F5344CB8AC3E}">
        <p14:creationId xmlns:p14="http://schemas.microsoft.com/office/powerpoint/2010/main" xmlns="" val="3535440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324535"/>
          </a:xfrm>
          <a:prstGeom prst="rect">
            <a:avLst/>
          </a:prstGeom>
        </p:spPr>
        <p:txBody>
          <a:bodyPr wrap="square">
            <a:spAutoFit/>
          </a:bodyPr>
          <a:lstStyle/>
          <a:p>
            <a:r>
              <a:rPr lang="tr-TR" sz="2000" b="1" dirty="0" smtClean="0"/>
              <a:t>d</a:t>
            </a:r>
            <a:r>
              <a:rPr lang="tr-TR" sz="2000" b="1" dirty="0"/>
              <a:t>. </a:t>
            </a:r>
            <a:r>
              <a:rPr lang="tr-TR" sz="2000" dirty="0"/>
              <a:t>Öğrenciler, sınıf öğrenci yoklama listesinde belirtilen sınıf ve sıra numarasında oturacaktır. Gerektiğinde öğrencinin yerini değiştirme yetkisi sınıflarda bulunan öğretmenlere ait olacaktır. Yerleştirme işlemlerinden sonra sınavda görevli öğretmenler </a:t>
            </a:r>
            <a:r>
              <a:rPr lang="tr-TR" sz="2000" b="1" dirty="0"/>
              <a:t>sınavda uyulacak kuralları hatırlatacak, sınav evrakının bulunduğu güvenlik torbalarını öğrencilerin önünde açarak cevap kâğıtlarını ve soru kitapçıklarını dağıtacaktır. </a:t>
            </a:r>
            <a:endParaRPr lang="tr-TR" sz="2000" b="1" dirty="0" smtClean="0"/>
          </a:p>
          <a:p>
            <a:endParaRPr lang="tr-TR" sz="2000" dirty="0"/>
          </a:p>
          <a:p>
            <a:r>
              <a:rPr lang="tr-TR" sz="2000" b="1" dirty="0"/>
              <a:t>e. </a:t>
            </a:r>
            <a:r>
              <a:rPr lang="tr-TR" sz="2000" dirty="0"/>
              <a:t>Öğrenci, cevap kâğıdında yazılı olan </a:t>
            </a:r>
            <a:r>
              <a:rPr lang="tr-TR" sz="2000" b="1" dirty="0">
                <a:effectLst>
                  <a:outerShdw blurRad="38100" dist="38100" dir="2700000" algn="tl">
                    <a:srgbClr val="000000">
                      <a:alpha val="43137"/>
                    </a:srgbClr>
                  </a:outerShdw>
                </a:effectLst>
              </a:rPr>
              <a:t>T.C. kimlik numarası, adı ve soyadı bilgilerini kontrol edecek</a:t>
            </a:r>
            <a:r>
              <a:rPr lang="tr-TR" sz="2000" dirty="0"/>
              <a:t>, hata varsa sınav görevlilerine söyleyecek, sınav görevlileri bu durumu tutanak altına alacaktır. Öğrencinin adına düzenlenmiş cevap kâğıdı bulunmuyorsa veya kullanılamayacak durumdaysa yeni bir cevap kâğıdına öğrenci, kimlik bilgilerini sınavda görevli öğretmenin açıklamalarına göre yazacak ve kodlayacaktır. </a:t>
            </a:r>
          </a:p>
          <a:p>
            <a:endParaRPr lang="tr-TR" sz="2000" dirty="0"/>
          </a:p>
          <a:p>
            <a:r>
              <a:rPr lang="tr-TR" sz="2000" b="1" dirty="0"/>
              <a:t>f. </a:t>
            </a:r>
            <a:r>
              <a:rPr lang="tr-TR" sz="2000" b="1" dirty="0">
                <a:effectLst>
                  <a:outerShdw blurRad="38100" dist="38100" dir="2700000" algn="tl">
                    <a:srgbClr val="000000">
                      <a:alpha val="43137"/>
                    </a:srgbClr>
                  </a:outerShdw>
                </a:effectLst>
              </a:rPr>
              <a:t>Sınav görevlileri, dağıtılan sınav evrakının öğrenciye ait olup olmadığını kontrol edecektir</a:t>
            </a:r>
            <a:r>
              <a:rPr lang="tr-TR" sz="2000" dirty="0"/>
              <a:t>. Öğrenciler sınav öncesinde soru kitapçıklarını kontrol ederek eksik sayfa veya baskı hatası tespit ederse kitapçığın değiştirilmesini isteyecektir. </a:t>
            </a:r>
          </a:p>
        </p:txBody>
      </p:sp>
    </p:spTree>
    <p:extLst>
      <p:ext uri="{BB962C8B-B14F-4D97-AF65-F5344CB8AC3E}">
        <p14:creationId xmlns:p14="http://schemas.microsoft.com/office/powerpoint/2010/main" xmlns="" val="1719692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786199"/>
          </a:xfrm>
          <a:prstGeom prst="rect">
            <a:avLst/>
          </a:prstGeom>
        </p:spPr>
        <p:txBody>
          <a:bodyPr wrap="square">
            <a:spAutoFit/>
          </a:bodyPr>
          <a:lstStyle/>
          <a:p>
            <a:pPr>
              <a:spcBef>
                <a:spcPts val="600"/>
              </a:spcBef>
              <a:spcAft>
                <a:spcPts val="600"/>
              </a:spcAft>
            </a:pPr>
            <a:r>
              <a:rPr lang="tr-TR" sz="2000" b="1" dirty="0" smtClean="0"/>
              <a:t>g</a:t>
            </a:r>
            <a:r>
              <a:rPr lang="tr-TR" sz="2000" b="1" dirty="0"/>
              <a:t>. </a:t>
            </a:r>
            <a:r>
              <a:rPr lang="tr-TR" sz="2000" dirty="0"/>
              <a:t>Sınav bitiminden önce gelen tüm öğrenciler sınava alınacak, sınav bitmeden öğrenciler sınıflarından çıkmayacaktır. Geç gelen öğrencilere ek süre verilmeyecektir. </a:t>
            </a:r>
          </a:p>
          <a:p>
            <a:pPr>
              <a:spcBef>
                <a:spcPts val="600"/>
              </a:spcBef>
              <a:spcAft>
                <a:spcPts val="600"/>
              </a:spcAft>
            </a:pPr>
            <a:r>
              <a:rPr lang="tr-TR" sz="2000" b="1" dirty="0"/>
              <a:t>ğ. </a:t>
            </a:r>
            <a:r>
              <a:rPr lang="tr-TR" sz="2000" dirty="0"/>
              <a:t>Öğrenci, cevap kâğıdı üzerindeki </a:t>
            </a:r>
            <a:r>
              <a:rPr lang="tr-TR" sz="2000" b="1" dirty="0">
                <a:solidFill>
                  <a:srgbClr val="7030A0"/>
                </a:solidFill>
              </a:rPr>
              <a:t>kitapçık türü ve cevap bilgileri işaretlemelerini kurşun kalemle yapacaktır</a:t>
            </a:r>
            <a:r>
              <a:rPr lang="tr-TR" sz="2000" dirty="0"/>
              <a:t>. </a:t>
            </a:r>
          </a:p>
          <a:p>
            <a:pPr>
              <a:spcBef>
                <a:spcPts val="600"/>
              </a:spcBef>
              <a:spcAft>
                <a:spcPts val="600"/>
              </a:spcAft>
            </a:pPr>
            <a:r>
              <a:rPr lang="tr-TR" sz="2000" b="1" dirty="0"/>
              <a:t>h. </a:t>
            </a:r>
            <a:r>
              <a:rPr lang="tr-TR" sz="2000" dirty="0"/>
              <a:t>Öğrenci, cevap kâğıdındaki </a:t>
            </a:r>
            <a:r>
              <a:rPr lang="tr-TR" sz="2000" b="1" dirty="0">
                <a:solidFill>
                  <a:srgbClr val="7030A0"/>
                </a:solidFill>
              </a:rPr>
              <a:t>imza bölümüne imzasını silinmeyen bir kalemle kendisi atacaktır</a:t>
            </a:r>
            <a:r>
              <a:rPr lang="tr-TR" sz="2000" dirty="0"/>
              <a:t>. </a:t>
            </a:r>
          </a:p>
          <a:p>
            <a:pPr>
              <a:spcBef>
                <a:spcPts val="600"/>
              </a:spcBef>
              <a:spcAft>
                <a:spcPts val="600"/>
              </a:spcAft>
            </a:pPr>
            <a:r>
              <a:rPr lang="tr-TR" sz="2000" b="1" dirty="0" smtClean="0"/>
              <a:t>ı</a:t>
            </a:r>
            <a:r>
              <a:rPr lang="tr-TR" sz="2000" b="1" dirty="0"/>
              <a:t>. </a:t>
            </a:r>
            <a:r>
              <a:rPr lang="tr-TR" sz="2000" dirty="0"/>
              <a:t>Cevap kâğıdında bulunan “Bu Bölüme Dokunmayınız.” kısmı hiçbir şekilde işaretlenmeyecektir. </a:t>
            </a:r>
          </a:p>
          <a:p>
            <a:pPr>
              <a:spcBef>
                <a:spcPts val="600"/>
              </a:spcBef>
              <a:spcAft>
                <a:spcPts val="600"/>
              </a:spcAft>
            </a:pPr>
            <a:r>
              <a:rPr lang="tr-TR" sz="2000" b="1" dirty="0" smtClean="0"/>
              <a:t>i. </a:t>
            </a:r>
            <a:r>
              <a:rPr lang="tr-TR" sz="2000" dirty="0" smtClean="0"/>
              <a:t>Soru </a:t>
            </a:r>
            <a:r>
              <a:rPr lang="tr-TR" sz="2000" dirty="0"/>
              <a:t>kitapçığının A ve B olmak üzere iki ayrı türü olup öğrenci, A kitapçığını kullanıyorsa cevap kâğıdında kitapçık türü bölümünün “A” yuvarlağını, B kitapçığını kullanıyorsa “B” yuvarlağını işaretleyecektir. </a:t>
            </a:r>
            <a:r>
              <a:rPr lang="tr-TR" sz="2000" b="1" dirty="0"/>
              <a:t>Sınav görevlileri de doğru işaretlemenin yapılmasını kontrol edecektir</a:t>
            </a:r>
            <a:r>
              <a:rPr lang="tr-TR" sz="2000" b="1" dirty="0" smtClean="0"/>
              <a:t>.</a:t>
            </a:r>
          </a:p>
          <a:p>
            <a:pPr>
              <a:spcBef>
                <a:spcPts val="600"/>
              </a:spcBef>
              <a:spcAft>
                <a:spcPts val="600"/>
              </a:spcAft>
            </a:pPr>
            <a:r>
              <a:rPr lang="tr-TR" sz="2000" b="1" dirty="0" smtClean="0"/>
              <a:t>j</a:t>
            </a:r>
            <a:r>
              <a:rPr lang="tr-TR" sz="2000" b="1" dirty="0"/>
              <a:t>. </a:t>
            </a:r>
            <a:r>
              <a:rPr lang="tr-TR" sz="2000" dirty="0"/>
              <a:t>Öğrenciler, cevaplarını soru kitapçığının kapağında belirtilen örnekte olduğu gibi, yuvarlağın dışına taşırmadan cevap kâğıdında ilgili seçeneği bularak işaretleyecektir. </a:t>
            </a:r>
          </a:p>
        </p:txBody>
      </p:sp>
    </p:spTree>
    <p:extLst>
      <p:ext uri="{BB962C8B-B14F-4D97-AF65-F5344CB8AC3E}">
        <p14:creationId xmlns:p14="http://schemas.microsoft.com/office/powerpoint/2010/main" xmlns="" val="1699682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016758"/>
          </a:xfrm>
          <a:prstGeom prst="rect">
            <a:avLst/>
          </a:prstGeom>
        </p:spPr>
        <p:txBody>
          <a:bodyPr wrap="square">
            <a:spAutoFit/>
          </a:bodyPr>
          <a:lstStyle/>
          <a:p>
            <a:pPr>
              <a:spcBef>
                <a:spcPts val="1200"/>
              </a:spcBef>
              <a:spcAft>
                <a:spcPts val="1200"/>
              </a:spcAft>
            </a:pPr>
            <a:r>
              <a:rPr lang="tr-TR" sz="2000" b="1" dirty="0" smtClean="0"/>
              <a:t>k</a:t>
            </a:r>
            <a:r>
              <a:rPr lang="tr-TR" sz="2000" b="1" dirty="0"/>
              <a:t>. </a:t>
            </a:r>
            <a:r>
              <a:rPr lang="tr-TR" sz="2000" dirty="0"/>
              <a:t>Her sorunun 4 (dört) seçeneği vardır. Bu seçeneklerden sadece bir tanesi doğru cevaptır. Çift işaretlenmiş veya iyi silinmemiş cevaplar optik okuyucular tarafından yanlış cevap olarak değerlendirilecektir. </a:t>
            </a:r>
          </a:p>
          <a:p>
            <a:pPr>
              <a:spcBef>
                <a:spcPts val="1200"/>
              </a:spcBef>
              <a:spcAft>
                <a:spcPts val="1200"/>
              </a:spcAft>
            </a:pPr>
            <a:r>
              <a:rPr lang="tr-TR" sz="2000" b="1" dirty="0" smtClean="0"/>
              <a:t>l</a:t>
            </a:r>
            <a:r>
              <a:rPr lang="tr-TR" sz="2000" b="1" dirty="0"/>
              <a:t>. </a:t>
            </a:r>
            <a:r>
              <a:rPr lang="tr-TR" sz="2000" dirty="0"/>
              <a:t>Cevap kâğıdına işaretlenmeyen cevaplar değerlendirme işlemine alınmayacaktır. </a:t>
            </a:r>
          </a:p>
          <a:p>
            <a:pPr>
              <a:spcBef>
                <a:spcPts val="1200"/>
              </a:spcBef>
              <a:spcAft>
                <a:spcPts val="1200"/>
              </a:spcAft>
            </a:pPr>
            <a:r>
              <a:rPr lang="tr-TR" sz="2000" b="1" dirty="0" smtClean="0"/>
              <a:t>m</a:t>
            </a:r>
            <a:r>
              <a:rPr lang="tr-TR" sz="2000" b="1" dirty="0"/>
              <a:t>. </a:t>
            </a:r>
            <a:r>
              <a:rPr lang="tr-TR" sz="2000" dirty="0"/>
              <a:t>Sınavlar esnasında kopya çekildiğinin sınav görevlilerince tespit edilmesi hâlinde kopya çeken öğrencilerin sınavları iptal edilecektir. </a:t>
            </a:r>
          </a:p>
          <a:p>
            <a:pPr>
              <a:spcBef>
                <a:spcPts val="1200"/>
              </a:spcBef>
              <a:spcAft>
                <a:spcPts val="1200"/>
              </a:spcAft>
            </a:pPr>
            <a:r>
              <a:rPr lang="tr-TR" sz="2000" b="1" dirty="0" smtClean="0"/>
              <a:t>n</a:t>
            </a:r>
            <a:r>
              <a:rPr lang="tr-TR" sz="2000" b="1" dirty="0"/>
              <a:t>. </a:t>
            </a:r>
            <a:r>
              <a:rPr lang="tr-TR" sz="2000" dirty="0"/>
              <a:t>Sınavlardan sonra cevap kâğıtlarının değerlendirmesi yapılırken aynı sınıfta sınavlara giren ve aynı tür soru kitapçığını kullanan öğrenciler arasında bilgisayar sistemi aracılığıyla ikili/toplu kopya taraması yapılır. İkili/toplu kopya taraması sonucunda kopya çektiği tespit edilen öğrencilerin ilgili testleri iptal edilir. Bu nedenle sınav esnasında öğrencilerin cevap kâğıtlarını hiçbir öğrencinin göremeyeceği şekilde önlerinde bulundurmaları ve kesinlikle herhangi bir yöntemle kopya çekme teşebbüsünde bulunmamaları gerekmektedir. </a:t>
            </a:r>
          </a:p>
        </p:txBody>
      </p:sp>
    </p:spTree>
    <p:extLst>
      <p:ext uri="{BB962C8B-B14F-4D97-AF65-F5344CB8AC3E}">
        <p14:creationId xmlns:p14="http://schemas.microsoft.com/office/powerpoint/2010/main" xmlns="" val="24102322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4401205"/>
          </a:xfrm>
          <a:prstGeom prst="rect">
            <a:avLst/>
          </a:prstGeom>
        </p:spPr>
        <p:txBody>
          <a:bodyPr wrap="square">
            <a:spAutoFit/>
          </a:bodyPr>
          <a:lstStyle/>
          <a:p>
            <a:pPr>
              <a:spcBef>
                <a:spcPts val="1200"/>
              </a:spcBef>
              <a:spcAft>
                <a:spcPts val="1200"/>
              </a:spcAft>
            </a:pPr>
            <a:r>
              <a:rPr lang="tr-TR" sz="2000" b="1" dirty="0" smtClean="0"/>
              <a:t>o</a:t>
            </a:r>
            <a:r>
              <a:rPr lang="tr-TR" sz="2000" b="1" dirty="0"/>
              <a:t>. </a:t>
            </a:r>
            <a:r>
              <a:rPr lang="tr-TR" sz="2000" dirty="0"/>
              <a:t>Sınav bitiminden sonra, </a:t>
            </a:r>
          </a:p>
          <a:p>
            <a:pPr>
              <a:spcBef>
                <a:spcPts val="1200"/>
              </a:spcBef>
              <a:spcAft>
                <a:spcPts val="1200"/>
              </a:spcAft>
              <a:tabLst>
                <a:tab pos="536575" algn="l"/>
              </a:tabLst>
            </a:pPr>
            <a:r>
              <a:rPr lang="tr-TR" sz="2000" b="1" dirty="0" smtClean="0"/>
              <a:t>	i</a:t>
            </a:r>
            <a:r>
              <a:rPr lang="tr-TR" sz="2000" b="1" dirty="0"/>
              <a:t>) Öğrenciler, </a:t>
            </a:r>
            <a:r>
              <a:rPr lang="tr-TR" sz="2000" dirty="0"/>
              <a:t>cevap kâğıdını sınav görevlilerine teslim edecek ve sınav yoklama tutanağına imzalarını atacaktır. </a:t>
            </a:r>
          </a:p>
          <a:p>
            <a:pPr>
              <a:spcBef>
                <a:spcPts val="1200"/>
              </a:spcBef>
              <a:spcAft>
                <a:spcPts val="1200"/>
              </a:spcAft>
              <a:tabLst>
                <a:tab pos="536575" algn="l"/>
              </a:tabLst>
            </a:pPr>
            <a:r>
              <a:rPr lang="tr-TR" sz="2000" b="1" dirty="0" smtClean="0"/>
              <a:t>	ii</a:t>
            </a:r>
            <a:r>
              <a:rPr lang="tr-TR" sz="2000" b="1" dirty="0"/>
              <a:t>) Sınav görevlileri, </a:t>
            </a:r>
            <a:r>
              <a:rPr lang="tr-TR" sz="2000" dirty="0"/>
              <a:t>sınava ait evrakı öğrencilerin önünde kontrol ederek toplayacak, cevap kâğıtlarını sınav güvenlik torbasına koyup kapattıktan sonra soru kitapçıklarıyla birlikte bina sınav komisyonuna teslim edecektir. </a:t>
            </a:r>
          </a:p>
          <a:p>
            <a:pPr>
              <a:spcBef>
                <a:spcPts val="1200"/>
              </a:spcBef>
              <a:spcAft>
                <a:spcPts val="1200"/>
              </a:spcAft>
              <a:tabLst>
                <a:tab pos="536575" algn="l"/>
              </a:tabLst>
            </a:pPr>
            <a:r>
              <a:rPr lang="tr-TR" sz="2000" b="1" dirty="0" smtClean="0"/>
              <a:t>	iii</a:t>
            </a:r>
            <a:r>
              <a:rPr lang="tr-TR" sz="2000" b="1" dirty="0"/>
              <a:t>) Bina sınav komisyonu, </a:t>
            </a:r>
            <a:r>
              <a:rPr lang="tr-TR" sz="2000" dirty="0"/>
              <a:t>sınıflardan gelen sınav güvenlik torbalarını dönüş sınav evrak kutularına koyarak seri numaralı güvenlik kilidi ile bu kutuları kapatacak ve görevli kuryelere tutanakla teslim edecektir. </a:t>
            </a:r>
            <a:r>
              <a:rPr lang="tr-TR" sz="2000" b="1" dirty="0"/>
              <a:t>Kitapçıklar okullarda bırakılacak olup aynı gün oturumlar tamamlandıktan sonra isteyen öğrenciye verilecektir. </a:t>
            </a:r>
          </a:p>
        </p:txBody>
      </p:sp>
    </p:spTree>
    <p:extLst>
      <p:ext uri="{BB962C8B-B14F-4D97-AF65-F5344CB8AC3E}">
        <p14:creationId xmlns:p14="http://schemas.microsoft.com/office/powerpoint/2010/main" xmlns="" val="814928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940088"/>
          </a:xfrm>
          <a:prstGeom prst="rect">
            <a:avLst/>
          </a:prstGeom>
        </p:spPr>
        <p:txBody>
          <a:bodyPr wrap="square">
            <a:spAutoFit/>
          </a:bodyPr>
          <a:lstStyle/>
          <a:p>
            <a:pPr>
              <a:spcBef>
                <a:spcPts val="600"/>
              </a:spcBef>
              <a:spcAft>
                <a:spcPts val="600"/>
              </a:spcAft>
            </a:pPr>
            <a:r>
              <a:rPr lang="tr-TR" sz="2000" b="1" dirty="0" smtClean="0">
                <a:solidFill>
                  <a:srgbClr val="FF0000"/>
                </a:solidFill>
              </a:rPr>
              <a:t>   ORTAK </a:t>
            </a:r>
            <a:r>
              <a:rPr lang="tr-TR" sz="2000" b="1" dirty="0">
                <a:solidFill>
                  <a:srgbClr val="FF0000"/>
                </a:solidFill>
              </a:rPr>
              <a:t>SINAV SONUÇLARININ BİLDİRİLMESİ </a:t>
            </a:r>
            <a:endParaRPr lang="tr-TR" sz="2000" dirty="0">
              <a:solidFill>
                <a:srgbClr val="FF0000"/>
              </a:solidFill>
            </a:endParaRPr>
          </a:p>
          <a:p>
            <a:pPr>
              <a:spcBef>
                <a:spcPts val="600"/>
              </a:spcBef>
              <a:spcAft>
                <a:spcPts val="600"/>
              </a:spcAft>
            </a:pPr>
            <a:endParaRPr lang="tr-TR" sz="1200" b="1" dirty="0" smtClean="0"/>
          </a:p>
          <a:p>
            <a:pPr>
              <a:spcBef>
                <a:spcPts val="600"/>
              </a:spcBef>
              <a:spcAft>
                <a:spcPts val="600"/>
              </a:spcAft>
            </a:pPr>
            <a:r>
              <a:rPr lang="tr-TR" sz="2000" b="1" dirty="0" smtClean="0"/>
              <a:t>a</a:t>
            </a:r>
            <a:r>
              <a:rPr lang="tr-TR" sz="2000" b="1" dirty="0"/>
              <a:t>. </a:t>
            </a:r>
            <a:r>
              <a:rPr lang="tr-TR" sz="2000" dirty="0"/>
              <a:t>Ortak sınavların sonuçları Bakanlık tarafından, sınav takviminde belirtilen tarihlerde e-Okul sistemine işlenecektir. </a:t>
            </a:r>
          </a:p>
          <a:p>
            <a:pPr>
              <a:spcBef>
                <a:spcPts val="600"/>
              </a:spcBef>
              <a:spcAft>
                <a:spcPts val="600"/>
              </a:spcAft>
            </a:pPr>
            <a:r>
              <a:rPr lang="tr-TR" sz="2000" b="1" dirty="0" smtClean="0"/>
              <a:t>b</a:t>
            </a:r>
            <a:r>
              <a:rPr lang="tr-TR" sz="2000" b="1" dirty="0"/>
              <a:t>. </a:t>
            </a:r>
            <a:r>
              <a:rPr lang="tr-TR" sz="2000" dirty="0"/>
              <a:t>Öğrencilere sınav sonuç belgesi ayrıca gönderilmeyecektir. </a:t>
            </a:r>
          </a:p>
          <a:p>
            <a:pPr>
              <a:spcBef>
                <a:spcPts val="600"/>
              </a:spcBef>
              <a:spcAft>
                <a:spcPts val="600"/>
              </a:spcAft>
            </a:pPr>
            <a:endParaRPr lang="tr-TR" sz="2000" b="1" dirty="0" smtClean="0"/>
          </a:p>
          <a:p>
            <a:pPr>
              <a:spcBef>
                <a:spcPts val="600"/>
              </a:spcBef>
              <a:spcAft>
                <a:spcPts val="600"/>
              </a:spcAft>
            </a:pPr>
            <a:r>
              <a:rPr lang="tr-TR" sz="2000" b="1" dirty="0" smtClean="0">
                <a:solidFill>
                  <a:srgbClr val="FF0000"/>
                </a:solidFill>
              </a:rPr>
              <a:t>    ORTAK </a:t>
            </a:r>
            <a:r>
              <a:rPr lang="tr-TR" sz="2000" b="1" dirty="0">
                <a:solidFill>
                  <a:srgbClr val="FF0000"/>
                </a:solidFill>
              </a:rPr>
              <a:t>SINAVLARIN GEÇERSİZ SAYILACAĞI DURUMLAR </a:t>
            </a:r>
            <a:endParaRPr lang="tr-TR" sz="2000" dirty="0">
              <a:solidFill>
                <a:srgbClr val="FF0000"/>
              </a:solidFill>
            </a:endParaRPr>
          </a:p>
          <a:p>
            <a:pPr>
              <a:spcBef>
                <a:spcPts val="600"/>
              </a:spcBef>
              <a:spcAft>
                <a:spcPts val="600"/>
              </a:spcAft>
            </a:pPr>
            <a:r>
              <a:rPr lang="tr-TR" sz="2000" b="1" dirty="0"/>
              <a:t>a. </a:t>
            </a:r>
            <a:r>
              <a:rPr lang="tr-TR" sz="2000" dirty="0"/>
              <a:t>Ortak sınavlara giriş şartlarını taşımadığı hâlde öğrencinin sınava girmesi, </a:t>
            </a:r>
          </a:p>
          <a:p>
            <a:pPr>
              <a:spcBef>
                <a:spcPts val="600"/>
              </a:spcBef>
              <a:spcAft>
                <a:spcPts val="600"/>
              </a:spcAft>
            </a:pPr>
            <a:r>
              <a:rPr lang="tr-TR" sz="2000" b="1" dirty="0" smtClean="0"/>
              <a:t>b</a:t>
            </a:r>
            <a:r>
              <a:rPr lang="tr-TR" sz="2000" b="1" dirty="0"/>
              <a:t>. </a:t>
            </a:r>
            <a:r>
              <a:rPr lang="tr-TR" sz="2000" dirty="0"/>
              <a:t>Cevap kâğıdının dönüş sınav güvenlik torbasından çıkmaması, zarar görmüş ya da eksik çıkması, </a:t>
            </a:r>
          </a:p>
          <a:p>
            <a:pPr>
              <a:spcBef>
                <a:spcPts val="600"/>
              </a:spcBef>
              <a:spcAft>
                <a:spcPts val="600"/>
              </a:spcAft>
            </a:pPr>
            <a:r>
              <a:rPr lang="tr-TR" sz="2000" b="1" dirty="0" smtClean="0"/>
              <a:t>c</a:t>
            </a:r>
            <a:r>
              <a:rPr lang="tr-TR" sz="2000" b="1" dirty="0"/>
              <a:t>. </a:t>
            </a:r>
            <a:r>
              <a:rPr lang="tr-TR" sz="2000" dirty="0"/>
              <a:t>Öğrencinin herhangi bir öğrenciden ya da dokümandan kopya çektiğinin sınav görevlilerince tespit edilmesi, </a:t>
            </a:r>
          </a:p>
          <a:p>
            <a:pPr>
              <a:spcBef>
                <a:spcPts val="600"/>
              </a:spcBef>
              <a:spcAft>
                <a:spcPts val="600"/>
              </a:spcAft>
            </a:pPr>
            <a:r>
              <a:rPr lang="tr-TR" sz="2000" b="1" dirty="0" smtClean="0"/>
              <a:t>ç</a:t>
            </a:r>
            <a:r>
              <a:rPr lang="tr-TR" sz="2000" b="1" dirty="0"/>
              <a:t>. </a:t>
            </a:r>
            <a:r>
              <a:rPr lang="tr-TR" sz="2000" dirty="0"/>
              <a:t>Başka öğrencinin sınav evrakının kullanılması, </a:t>
            </a:r>
          </a:p>
          <a:p>
            <a:pPr>
              <a:spcBef>
                <a:spcPts val="600"/>
              </a:spcBef>
              <a:spcAft>
                <a:spcPts val="600"/>
              </a:spcAft>
            </a:pPr>
            <a:r>
              <a:rPr lang="tr-TR" sz="2000" b="1" dirty="0"/>
              <a:t>d. </a:t>
            </a:r>
            <a:r>
              <a:rPr lang="tr-TR" sz="2000" dirty="0"/>
              <a:t>Öğrencinin yerine başkasının sınava girmesi, </a:t>
            </a:r>
          </a:p>
        </p:txBody>
      </p:sp>
    </p:spTree>
    <p:extLst>
      <p:ext uri="{BB962C8B-B14F-4D97-AF65-F5344CB8AC3E}">
        <p14:creationId xmlns:p14="http://schemas.microsoft.com/office/powerpoint/2010/main" xmlns="" val="8347096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016758"/>
          </a:xfrm>
          <a:prstGeom prst="rect">
            <a:avLst/>
          </a:prstGeom>
        </p:spPr>
        <p:txBody>
          <a:bodyPr wrap="square">
            <a:spAutoFit/>
          </a:bodyPr>
          <a:lstStyle/>
          <a:p>
            <a:pPr>
              <a:spcBef>
                <a:spcPts val="600"/>
              </a:spcBef>
              <a:spcAft>
                <a:spcPts val="600"/>
              </a:spcAft>
            </a:pPr>
            <a:r>
              <a:rPr lang="tr-TR" sz="2000" b="1" dirty="0" smtClean="0"/>
              <a:t>e</a:t>
            </a:r>
            <a:r>
              <a:rPr lang="tr-TR" sz="2000" b="1" dirty="0"/>
              <a:t>. </a:t>
            </a:r>
            <a:r>
              <a:rPr lang="tr-TR" sz="2000" dirty="0"/>
              <a:t>Her türlü bilgisayar özelliği bulunan cihazlar ve saat fonksiyonu dışında özellikleri bulunan saatler ile cep telefonu, telsiz vb. iletişim araçları ve defter, kitap, sözlük, hesap cetveli gibi araçları sınav anında öğrencinin yanında bulundurması, </a:t>
            </a:r>
          </a:p>
          <a:p>
            <a:pPr>
              <a:spcBef>
                <a:spcPts val="600"/>
              </a:spcBef>
              <a:spcAft>
                <a:spcPts val="600"/>
              </a:spcAft>
            </a:pPr>
            <a:r>
              <a:rPr lang="tr-TR" sz="2000" b="1" dirty="0" smtClean="0"/>
              <a:t>f</a:t>
            </a:r>
            <a:r>
              <a:rPr lang="tr-TR" sz="2000" b="1" dirty="0"/>
              <a:t>. </a:t>
            </a:r>
            <a:r>
              <a:rPr lang="tr-TR" sz="2000" dirty="0"/>
              <a:t>Dönüş sınav güvenlik kutuları dışında posta ya da farklı bir yolla sınav evrakı gönderilmesi, </a:t>
            </a:r>
          </a:p>
          <a:p>
            <a:pPr>
              <a:spcBef>
                <a:spcPts val="600"/>
              </a:spcBef>
              <a:spcAft>
                <a:spcPts val="600"/>
              </a:spcAft>
            </a:pPr>
            <a:r>
              <a:rPr lang="tr-TR" sz="2000" b="1" dirty="0" smtClean="0"/>
              <a:t>g</a:t>
            </a:r>
            <a:r>
              <a:rPr lang="tr-TR" sz="2000" b="1" dirty="0"/>
              <a:t>. </a:t>
            </a:r>
            <a:r>
              <a:rPr lang="tr-TR" sz="2000" dirty="0"/>
              <a:t>Cevap kâğıdı değerlendirilirken aynı sınıfta oturan adaylarının sıraları dikkate alınmaksızın yapılan kopya analizi sonucuna göre ikili/toplu kopya tespit edilmesi, </a:t>
            </a:r>
          </a:p>
          <a:p>
            <a:pPr>
              <a:spcBef>
                <a:spcPts val="600"/>
              </a:spcBef>
              <a:spcAft>
                <a:spcPts val="600"/>
              </a:spcAft>
            </a:pPr>
            <a:r>
              <a:rPr lang="tr-TR" sz="2000" b="1" dirty="0" smtClean="0"/>
              <a:t>ğ</a:t>
            </a:r>
            <a:r>
              <a:rPr lang="tr-TR" sz="2000" b="1" dirty="0"/>
              <a:t>. </a:t>
            </a:r>
            <a:r>
              <a:rPr lang="tr-TR" sz="2000" dirty="0"/>
              <a:t>Sınav evrakına zarar verilmesi (soru kitapçığını, cevap kâğıdını yırtmak, teslim etmemek ve benzeri) durumlarında Millî Eğitim Bakanlığı Merkezi Sistem Sınav </a:t>
            </a:r>
            <a:r>
              <a:rPr lang="tr-TR" sz="2000" dirty="0" err="1"/>
              <a:t>Yönergesi’nde</a:t>
            </a:r>
            <a:r>
              <a:rPr lang="tr-TR" sz="2000" dirty="0"/>
              <a:t> belirtilen sınav kuralları ihlal edildiği için sınav görevlilerinin ve yetkililerin tuttuğu tutanaklar da dikkate alınarak öğrencinin sınavı geçersiz sayılacaktır. </a:t>
            </a:r>
          </a:p>
          <a:p>
            <a:pPr>
              <a:spcBef>
                <a:spcPts val="600"/>
              </a:spcBef>
              <a:spcAft>
                <a:spcPts val="600"/>
              </a:spcAft>
            </a:pPr>
            <a:r>
              <a:rPr lang="tr-TR" sz="2000" b="1" dirty="0"/>
              <a:t>h. </a:t>
            </a:r>
            <a:r>
              <a:rPr lang="tr-TR" sz="2000" dirty="0"/>
              <a:t>Ortak sınavı geçersiz sayılan öğrenciler mazeret sınavına alınmayacaktır. </a:t>
            </a:r>
          </a:p>
        </p:txBody>
      </p:sp>
    </p:spTree>
    <p:extLst>
      <p:ext uri="{BB962C8B-B14F-4D97-AF65-F5344CB8AC3E}">
        <p14:creationId xmlns:p14="http://schemas.microsoft.com/office/powerpoint/2010/main" xmlns="" val="37219180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909310"/>
          </a:xfrm>
          <a:prstGeom prst="rect">
            <a:avLst/>
          </a:prstGeom>
        </p:spPr>
        <p:txBody>
          <a:bodyPr wrap="square">
            <a:spAutoFit/>
          </a:bodyPr>
          <a:lstStyle/>
          <a:p>
            <a:pPr>
              <a:spcBef>
                <a:spcPts val="600"/>
              </a:spcBef>
              <a:spcAft>
                <a:spcPts val="600"/>
              </a:spcAft>
            </a:pPr>
            <a:r>
              <a:rPr lang="tr-TR" sz="2000" b="1" dirty="0">
                <a:solidFill>
                  <a:srgbClr val="FF0000"/>
                </a:solidFill>
              </a:rPr>
              <a:t>14. ORTAK SINAVLARA İTİRAZ </a:t>
            </a:r>
            <a:endParaRPr lang="tr-TR" sz="2000" dirty="0">
              <a:solidFill>
                <a:srgbClr val="FF0000"/>
              </a:solidFill>
            </a:endParaRPr>
          </a:p>
          <a:p>
            <a:pPr>
              <a:spcBef>
                <a:spcPts val="600"/>
              </a:spcBef>
              <a:spcAft>
                <a:spcPts val="600"/>
              </a:spcAft>
            </a:pPr>
            <a:endParaRPr lang="tr-TR" sz="800" b="1" dirty="0" smtClean="0"/>
          </a:p>
          <a:p>
            <a:pPr>
              <a:spcBef>
                <a:spcPts val="600"/>
              </a:spcBef>
              <a:spcAft>
                <a:spcPts val="600"/>
              </a:spcAft>
            </a:pPr>
            <a:r>
              <a:rPr lang="tr-TR" b="1" dirty="0" smtClean="0"/>
              <a:t>a</a:t>
            </a:r>
            <a:r>
              <a:rPr lang="tr-TR" b="1" dirty="0"/>
              <a:t>. </a:t>
            </a:r>
            <a:r>
              <a:rPr lang="tr-TR" dirty="0"/>
              <a:t>Sonuçlara yapılacak olan itirazlar, sonuçların http://www.meb.gov.tr (e-okul sistemi) internet adresinden yayımlanmasından itibaren </a:t>
            </a:r>
            <a:r>
              <a:rPr lang="tr-TR" b="1" u="sng" dirty="0">
                <a:effectLst>
                  <a:outerShdw blurRad="38100" dist="38100" dir="2700000" algn="tl">
                    <a:srgbClr val="000000">
                      <a:alpha val="43137"/>
                    </a:srgbClr>
                  </a:outerShdw>
                </a:effectLst>
              </a:rPr>
              <a:t>en geç beş takvim günü içinde yazılı olarak</a:t>
            </a:r>
            <a:r>
              <a:rPr lang="tr-TR" dirty="0"/>
              <a:t> </a:t>
            </a:r>
            <a:r>
              <a:rPr lang="tr-TR" dirty="0" err="1"/>
              <a:t>YEĞİTEK’e</a:t>
            </a:r>
            <a:r>
              <a:rPr lang="tr-TR" dirty="0"/>
              <a:t> yapılabilecektir. </a:t>
            </a:r>
          </a:p>
          <a:p>
            <a:pPr>
              <a:spcBef>
                <a:spcPts val="600"/>
              </a:spcBef>
              <a:spcAft>
                <a:spcPts val="600"/>
              </a:spcAft>
            </a:pPr>
            <a:r>
              <a:rPr lang="tr-TR" b="1" dirty="0" smtClean="0"/>
              <a:t>b</a:t>
            </a:r>
            <a:r>
              <a:rPr lang="tr-TR" b="1" dirty="0"/>
              <a:t>. </a:t>
            </a:r>
            <a:r>
              <a:rPr lang="tr-TR" dirty="0"/>
              <a:t>Faksla yapılan itirazlar dikkate alınmayacak ve cevaplanmayacaktır. </a:t>
            </a:r>
            <a:endParaRPr lang="tr-TR" dirty="0" smtClean="0"/>
          </a:p>
          <a:p>
            <a:pPr>
              <a:spcBef>
                <a:spcPts val="600"/>
              </a:spcBef>
              <a:spcAft>
                <a:spcPts val="600"/>
              </a:spcAft>
            </a:pPr>
            <a:r>
              <a:rPr lang="tr-TR" b="1" dirty="0" smtClean="0"/>
              <a:t>c</a:t>
            </a:r>
            <a:r>
              <a:rPr lang="tr-TR" b="1" dirty="0"/>
              <a:t>. </a:t>
            </a:r>
            <a:r>
              <a:rPr lang="tr-TR" dirty="0"/>
              <a:t>Her ders için yapılan itirazların incelenmesi için öğrenci velisi tarafından </a:t>
            </a:r>
            <a:r>
              <a:rPr lang="tr-TR" b="1" dirty="0"/>
              <a:t>T.C. Ziraat Bankası Başkent/ANKARA </a:t>
            </a:r>
            <a:r>
              <a:rPr lang="tr-TR" dirty="0"/>
              <a:t>şubesi</a:t>
            </a:r>
            <a:r>
              <a:rPr lang="tr-TR" b="1" dirty="0"/>
              <a:t>, Türkiye Vakıflar Bankası Ankara Merkez </a:t>
            </a:r>
            <a:r>
              <a:rPr lang="tr-TR" dirty="0"/>
              <a:t>şubesi ve </a:t>
            </a:r>
            <a:r>
              <a:rPr lang="tr-TR" b="1" dirty="0"/>
              <a:t>Türkiye Halk Bankası </a:t>
            </a:r>
            <a:r>
              <a:rPr lang="tr-TR" b="1" dirty="0" err="1"/>
              <a:t>Küçükesat</a:t>
            </a:r>
            <a:r>
              <a:rPr lang="tr-TR" b="1" dirty="0"/>
              <a:t>/ANKARA </a:t>
            </a:r>
            <a:r>
              <a:rPr lang="tr-TR" dirty="0"/>
              <a:t>şubelerinden herhangi birine, </a:t>
            </a:r>
            <a:r>
              <a:rPr lang="tr-TR" b="1" dirty="0"/>
              <a:t>“Kurumsal Tahsilât Programı” </a:t>
            </a:r>
            <a:r>
              <a:rPr lang="tr-TR" dirty="0"/>
              <a:t>aracılığıyla </a:t>
            </a:r>
            <a:r>
              <a:rPr lang="tr-TR" b="1" dirty="0" smtClean="0"/>
              <a:t>20 </a:t>
            </a:r>
            <a:r>
              <a:rPr lang="tr-TR" b="1" dirty="0"/>
              <a:t>TL (On TL KDV Dahil) </a:t>
            </a:r>
            <a:r>
              <a:rPr lang="tr-TR" dirty="0"/>
              <a:t>yatırılması gerekmektedir. İtirazın haklı bulunması halinde ücreti iade edilecektir. </a:t>
            </a:r>
          </a:p>
          <a:p>
            <a:pPr>
              <a:spcBef>
                <a:spcPts val="600"/>
              </a:spcBef>
              <a:spcAft>
                <a:spcPts val="600"/>
              </a:spcAft>
            </a:pPr>
            <a:r>
              <a:rPr lang="tr-TR" b="1" dirty="0"/>
              <a:t>ç. </a:t>
            </a:r>
            <a:r>
              <a:rPr lang="tr-TR" dirty="0"/>
              <a:t>İtiraz ücretini yatırıp banka dekontunu itiraz dilekçesi ile birlikte göndermeyen öğrencilerin başvuruları dikkate alınmayacak ve cevaplandırılmayacaktır. </a:t>
            </a:r>
          </a:p>
          <a:p>
            <a:pPr>
              <a:spcBef>
                <a:spcPts val="600"/>
              </a:spcBef>
              <a:spcAft>
                <a:spcPts val="600"/>
              </a:spcAft>
            </a:pPr>
            <a:r>
              <a:rPr lang="tr-TR" b="1" dirty="0"/>
              <a:t>d. </a:t>
            </a:r>
            <a:r>
              <a:rPr lang="tr-TR" dirty="0"/>
              <a:t>İtirazların cevaplanmasında YEĞİTEK gelen evrak kayıt tarihi dikkate alınacaktır. </a:t>
            </a:r>
          </a:p>
          <a:p>
            <a:pPr>
              <a:spcBef>
                <a:spcPts val="600"/>
              </a:spcBef>
              <a:spcAft>
                <a:spcPts val="600"/>
              </a:spcAft>
            </a:pPr>
            <a:r>
              <a:rPr lang="tr-TR" b="1" dirty="0" smtClean="0"/>
              <a:t>e</a:t>
            </a:r>
            <a:r>
              <a:rPr lang="tr-TR" b="1" dirty="0"/>
              <a:t>. </a:t>
            </a:r>
            <a:r>
              <a:rPr lang="tr-TR" dirty="0"/>
              <a:t>Süresi geçtikten sonra yapılan itirazlar ile öğrencinin T.C. kimlik numarası belirtilmeyen, banka dekontu eklenmemiş, imza ve adres bilgisi olmayan dilekçeler dikkate alınmayacak ve cevaplandırılmayacaktır. </a:t>
            </a:r>
          </a:p>
        </p:txBody>
      </p:sp>
    </p:spTree>
    <p:extLst>
      <p:ext uri="{BB962C8B-B14F-4D97-AF65-F5344CB8AC3E}">
        <p14:creationId xmlns:p14="http://schemas.microsoft.com/office/powerpoint/2010/main" xmlns="" val="2642298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12648" y="1700808"/>
            <a:ext cx="8153400" cy="4395192"/>
          </a:xfrm>
        </p:spPr>
        <p:txBody>
          <a:bodyPr>
            <a:normAutofit/>
          </a:bodyPr>
          <a:lstStyle/>
          <a:p>
            <a:pPr marL="0" indent="0">
              <a:buNone/>
            </a:pPr>
            <a:r>
              <a:rPr lang="tr-TR" sz="6000" b="1" dirty="0" smtClean="0">
                <a:effectLst>
                  <a:outerShdw blurRad="38100" dist="38100" dir="2700000" algn="tl">
                    <a:srgbClr val="000000">
                      <a:alpha val="43137"/>
                    </a:srgbClr>
                  </a:outerShdw>
                </a:effectLst>
                <a:latin typeface="Calibri" pitchFamily="34" charset="0"/>
              </a:rPr>
              <a:t>SINAVIN DEĞERLENDİRİLMESİ</a:t>
            </a:r>
            <a:endParaRPr lang="tr-TR" sz="6000" b="1"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30313584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724644"/>
          </a:xfrm>
          <a:prstGeom prst="rect">
            <a:avLst/>
          </a:prstGeom>
        </p:spPr>
        <p:txBody>
          <a:bodyPr wrap="square">
            <a:spAutoFit/>
          </a:bodyPr>
          <a:lstStyle/>
          <a:p>
            <a:pPr>
              <a:spcBef>
                <a:spcPts val="300"/>
              </a:spcBef>
              <a:spcAft>
                <a:spcPts val="300"/>
              </a:spcAft>
            </a:pPr>
            <a:r>
              <a:rPr lang="tr-TR" sz="1700" b="1" dirty="0">
                <a:solidFill>
                  <a:srgbClr val="FF0000"/>
                </a:solidFill>
              </a:rPr>
              <a:t>11. SINAVIN DEĞERLENDİRİLMESİ </a:t>
            </a:r>
            <a:endParaRPr lang="tr-TR" sz="1700" dirty="0">
              <a:solidFill>
                <a:srgbClr val="FF0000"/>
              </a:solidFill>
            </a:endParaRPr>
          </a:p>
          <a:p>
            <a:pPr>
              <a:spcBef>
                <a:spcPts val="300"/>
              </a:spcBef>
              <a:spcAft>
                <a:spcPts val="300"/>
              </a:spcAft>
            </a:pPr>
            <a:r>
              <a:rPr lang="tr-TR" sz="1700" b="1" dirty="0"/>
              <a:t>a. </a:t>
            </a:r>
            <a:r>
              <a:rPr lang="tr-TR" sz="1700" dirty="0"/>
              <a:t>Ortak sınavlara katılacak olan öğrencilerin puanı tek puan türünde hesaplanacaktır </a:t>
            </a:r>
          </a:p>
          <a:p>
            <a:pPr>
              <a:spcBef>
                <a:spcPts val="300"/>
              </a:spcBef>
              <a:spcAft>
                <a:spcPts val="300"/>
              </a:spcAft>
            </a:pPr>
            <a:r>
              <a:rPr lang="tr-TR" sz="1700" b="1" dirty="0"/>
              <a:t>b. </a:t>
            </a:r>
            <a:r>
              <a:rPr lang="tr-TR" sz="1700" dirty="0"/>
              <a:t>Her soru eşit ağırlığa sahip olacaktır. </a:t>
            </a:r>
          </a:p>
          <a:p>
            <a:pPr>
              <a:spcBef>
                <a:spcPts val="300"/>
              </a:spcBef>
              <a:spcAft>
                <a:spcPts val="300"/>
              </a:spcAft>
            </a:pPr>
            <a:r>
              <a:rPr lang="tr-TR" sz="1700" b="1" dirty="0"/>
              <a:t>c. </a:t>
            </a:r>
            <a:r>
              <a:rPr lang="tr-TR" sz="1700" dirty="0"/>
              <a:t>Her adayın cevap kâğıdı, 2 (iki) adet optik okuyucu tarafından çift kontrol sistemiyle okutulacaktır. </a:t>
            </a:r>
          </a:p>
          <a:p>
            <a:pPr>
              <a:spcBef>
                <a:spcPts val="300"/>
              </a:spcBef>
              <a:spcAft>
                <a:spcPts val="300"/>
              </a:spcAft>
            </a:pPr>
            <a:r>
              <a:rPr lang="tr-TR" sz="1700" b="1" dirty="0" smtClean="0"/>
              <a:t>ç</a:t>
            </a:r>
            <a:r>
              <a:rPr lang="tr-TR" sz="1700" b="1" dirty="0"/>
              <a:t>. </a:t>
            </a:r>
            <a:r>
              <a:rPr lang="tr-TR" sz="1700" dirty="0"/>
              <a:t>Her test için doğru cevap sayıları esas alınarak ham puanlar bulunacaktır. </a:t>
            </a:r>
          </a:p>
          <a:p>
            <a:pPr>
              <a:spcBef>
                <a:spcPts val="300"/>
              </a:spcBef>
              <a:spcAft>
                <a:spcPts val="300"/>
              </a:spcAft>
            </a:pPr>
            <a:r>
              <a:rPr lang="tr-TR" sz="1700" b="1" dirty="0"/>
              <a:t>d. </a:t>
            </a:r>
            <a:r>
              <a:rPr lang="tr-TR" sz="1700" dirty="0"/>
              <a:t>Yanlış cevap sayısı doğru cevap sayısını etkilemeyecektir. </a:t>
            </a:r>
          </a:p>
          <a:p>
            <a:pPr>
              <a:spcBef>
                <a:spcPts val="300"/>
              </a:spcBef>
              <a:spcAft>
                <a:spcPts val="300"/>
              </a:spcAft>
            </a:pPr>
            <a:r>
              <a:rPr lang="tr-TR" sz="1700" b="1" dirty="0"/>
              <a:t>e. </a:t>
            </a:r>
            <a:r>
              <a:rPr lang="tr-TR" sz="1700" dirty="0"/>
              <a:t>Dönem puanı hesaplamasında kullanılacak olan sınav puanı; </a:t>
            </a:r>
          </a:p>
          <a:p>
            <a:pPr>
              <a:spcBef>
                <a:spcPts val="300"/>
              </a:spcBef>
              <a:spcAft>
                <a:spcPts val="300"/>
              </a:spcAft>
            </a:pPr>
            <a:r>
              <a:rPr lang="tr-TR" sz="1700" dirty="0" smtClean="0"/>
              <a:t>[(</a:t>
            </a:r>
            <a:r>
              <a:rPr lang="tr-TR" sz="1700" dirty="0"/>
              <a:t>Doğru Sayısı / Soru Sayısı) x 100] formülü ile hesaplanacaktır. </a:t>
            </a:r>
          </a:p>
          <a:p>
            <a:pPr>
              <a:spcBef>
                <a:spcPts val="300"/>
              </a:spcBef>
              <a:spcAft>
                <a:spcPts val="300"/>
              </a:spcAft>
            </a:pPr>
            <a:r>
              <a:rPr lang="tr-TR" sz="1700" b="1" dirty="0"/>
              <a:t>f. </a:t>
            </a:r>
            <a:r>
              <a:rPr lang="tr-TR" sz="1700" dirty="0"/>
              <a:t>8 inci sınıfta her dönem için yapılan ortak sınavlar sonucunda yapılan hesaplama ile o döneme ait </a:t>
            </a:r>
            <a:r>
              <a:rPr lang="tr-TR" sz="1700" dirty="0" err="1"/>
              <a:t>ağırlıklandırılmış</a:t>
            </a:r>
            <a:r>
              <a:rPr lang="tr-TR" sz="1700" dirty="0"/>
              <a:t> ortak sınav puanı bulunur. Her iki dönem puanının aritmetik ortalaması; </a:t>
            </a:r>
            <a:r>
              <a:rPr lang="tr-TR" sz="1700" dirty="0" err="1"/>
              <a:t>ağırlıklandırılmış</a:t>
            </a:r>
            <a:r>
              <a:rPr lang="tr-TR" sz="1700" dirty="0"/>
              <a:t> ortak sınav puanını oluşturur ve yerleştirmeye esas puanda kullanılır. </a:t>
            </a:r>
            <a:endParaRPr lang="tr-TR" sz="1700" dirty="0" smtClean="0"/>
          </a:p>
          <a:p>
            <a:pPr>
              <a:spcBef>
                <a:spcPts val="300"/>
              </a:spcBef>
              <a:spcAft>
                <a:spcPts val="300"/>
              </a:spcAft>
            </a:pPr>
            <a:r>
              <a:rPr lang="tr-TR" sz="1700" b="1" dirty="0" smtClean="0"/>
              <a:t>g</a:t>
            </a:r>
            <a:r>
              <a:rPr lang="tr-TR" sz="1700" b="1" dirty="0"/>
              <a:t>. </a:t>
            </a:r>
            <a:r>
              <a:rPr lang="tr-TR" sz="1700" dirty="0"/>
              <a:t>Kopya taraması sonucu iptal edilen dersin sınavı puanla değerlendirilmez. Ancak dönem puanı ve ortaöğretime yerleştirmeye esas puan hesaplamalarında sınav adedi tam olarak alınır. </a:t>
            </a:r>
          </a:p>
          <a:p>
            <a:pPr>
              <a:spcBef>
                <a:spcPts val="300"/>
              </a:spcBef>
              <a:spcAft>
                <a:spcPts val="300"/>
              </a:spcAft>
            </a:pPr>
            <a:r>
              <a:rPr lang="tr-TR" sz="1700" b="1" dirty="0"/>
              <a:t>ğ. </a:t>
            </a:r>
            <a:r>
              <a:rPr lang="tr-TR" sz="1700" dirty="0"/>
              <a:t>Özründen veya başka bir sebepten dolayı herhangi bir dersten muaf olan öğrencilerin ortak sınav puanı, yılsonu başarı puanı hesaplamasındaki usullere uygun olarak hesaplanacaktır. </a:t>
            </a:r>
          </a:p>
          <a:p>
            <a:pPr>
              <a:spcBef>
                <a:spcPts val="300"/>
              </a:spcBef>
              <a:spcAft>
                <a:spcPts val="300"/>
              </a:spcAft>
            </a:pPr>
            <a:r>
              <a:rPr lang="tr-TR" sz="1700" b="1" dirty="0"/>
              <a:t>h. </a:t>
            </a:r>
            <a:r>
              <a:rPr lang="tr-TR" sz="1700" dirty="0"/>
              <a:t>Tüm hesaplamalar virgülden sonra dört basamağa kadar yapılacaktır. </a:t>
            </a:r>
          </a:p>
          <a:p>
            <a:pPr>
              <a:spcBef>
                <a:spcPts val="300"/>
              </a:spcBef>
              <a:spcAft>
                <a:spcPts val="300"/>
              </a:spcAft>
            </a:pPr>
            <a:r>
              <a:rPr lang="tr-TR" sz="1700" b="1" dirty="0"/>
              <a:t>i. </a:t>
            </a:r>
            <a:r>
              <a:rPr lang="tr-TR" sz="1700" dirty="0"/>
              <a:t>Soru iptali olması durumunda değerlendirme geçerli soru sayısı dikkate alınarak yapılacaktır</a:t>
            </a:r>
            <a:r>
              <a:rPr lang="tr-TR" sz="1700" dirty="0" smtClean="0"/>
              <a:t>.</a:t>
            </a:r>
            <a:endParaRPr lang="tr-TR" sz="1700" dirty="0"/>
          </a:p>
        </p:txBody>
      </p:sp>
    </p:spTree>
    <p:extLst>
      <p:ext uri="{BB962C8B-B14F-4D97-AF65-F5344CB8AC3E}">
        <p14:creationId xmlns:p14="http://schemas.microsoft.com/office/powerpoint/2010/main" xmlns="" val="976922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23528" y="1674966"/>
            <a:ext cx="8568952"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fontAlgn="base">
              <a:spcBef>
                <a:spcPct val="0"/>
              </a:spcBef>
              <a:spcAft>
                <a:spcPct val="0"/>
              </a:spcAft>
            </a:pPr>
            <a:r>
              <a:rPr lang="tr-TR" sz="3000" dirty="0">
                <a:latin typeface="Calibri" pitchFamily="34" charset="0"/>
                <a:ea typeface="Times New Roman" pitchFamily="18" charset="0"/>
                <a:cs typeface="Times New Roman" pitchFamily="18" charset="0"/>
              </a:rPr>
              <a:t>Bina Sınav Sorumlusu Sınav </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görevinin tebliğ edilmesinden itibaren, görevli olduğu binada Sınavın Merkezi Sistem Sınav Yönergesine uygun biçimde yürütülmesinden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birinci derecede sorumludur</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Bina Sınav Sorumlusu, sınav işlemlerini bina Sınav komisyon başkanı (Bina yöneticisi okul Müdürü) ve üyeleri ile birlikte koordineli bir şekilde yürütür</a:t>
            </a:r>
            <a:r>
              <a:rPr kumimoji="0" lang="tr-TR" sz="3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tr-TR" sz="3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Sınavın başlama saatinden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 az 1 saat önce </a:t>
            </a:r>
            <a:r>
              <a:rPr kumimoji="0" lang="tr-TR" sz="3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sınavın yapılacağı binada hazır bulunur</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tr-TR" sz="30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2246769"/>
          </a:xfrm>
          <a:prstGeom prst="rect">
            <a:avLst/>
          </a:prstGeom>
        </p:spPr>
        <p:txBody>
          <a:bodyPr wrap="square">
            <a:spAutoFit/>
          </a:bodyPr>
          <a:lstStyle/>
          <a:p>
            <a:r>
              <a:rPr lang="tr-TR" sz="2000" b="1" dirty="0"/>
              <a:t>11.1. Yıl Sonu Başarı Puanı Hesaplaması </a:t>
            </a:r>
            <a:endParaRPr lang="tr-TR" sz="2000" dirty="0"/>
          </a:p>
          <a:p>
            <a:pPr>
              <a:tabLst>
                <a:tab pos="536575" algn="l"/>
              </a:tabLst>
            </a:pPr>
            <a:r>
              <a:rPr lang="tr-TR" sz="2000" dirty="0" smtClean="0"/>
              <a:t>	Öğrencinin </a:t>
            </a:r>
            <a:r>
              <a:rPr lang="tr-TR" sz="2000" dirty="0"/>
              <a:t>tüm derslerden aldığı puanların aritmetik ortalaması, o derslere ait haftalık ders saati sayısı ile çarpılarak ağırlıklı yılsonu puanları hesaplanacaktır. Bu puanların toplamının, o derslere ait haftalık ders saati toplamına bölünmesi ile de yılsonu başarı puanı elde edilecektir. Puanlama 100 tam puan üzerinden yapılacaktır. Öğrencilerin ortak sınavlardan aldığı puanlar, 8 inci sınıf yılsonu başarı puanı hesaplamasında da kullanılacaktır. </a:t>
            </a:r>
          </a:p>
        </p:txBody>
      </p:sp>
    </p:spTree>
    <p:extLst>
      <p:ext uri="{BB962C8B-B14F-4D97-AF65-F5344CB8AC3E}">
        <p14:creationId xmlns:p14="http://schemas.microsoft.com/office/powerpoint/2010/main" xmlns="" val="40055463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707886"/>
          </a:xfrm>
          <a:prstGeom prst="rect">
            <a:avLst/>
          </a:prstGeom>
        </p:spPr>
        <p:txBody>
          <a:bodyPr wrap="square">
            <a:spAutoFit/>
          </a:bodyPr>
          <a:lstStyle/>
          <a:p>
            <a:r>
              <a:rPr lang="tr-TR" sz="2000" b="1" dirty="0"/>
              <a:t>11.2. Ortak Sınavlar </a:t>
            </a:r>
            <a:endParaRPr lang="tr-TR" sz="2000" dirty="0"/>
          </a:p>
          <a:p>
            <a:r>
              <a:rPr lang="tr-TR" sz="2000" dirty="0"/>
              <a:t>Ortak sınavlarda sınavı yapılan derslerin ağırlık katsayıları aşağıda yer almaktadır.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610" t="46392" r="2328" b="8910"/>
          <a:stretch/>
        </p:blipFill>
        <p:spPr bwMode="auto">
          <a:xfrm>
            <a:off x="148557" y="1844824"/>
            <a:ext cx="8872173" cy="27830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09059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784976" cy="5986254"/>
          </a:xfrm>
          <a:prstGeom prst="rect">
            <a:avLst/>
          </a:prstGeom>
        </p:spPr>
        <p:txBody>
          <a:bodyPr wrap="square">
            <a:spAutoFit/>
          </a:bodyPr>
          <a:lstStyle/>
          <a:p>
            <a:r>
              <a:rPr lang="tr-TR" sz="1900" b="1" dirty="0"/>
              <a:t>11.3. </a:t>
            </a:r>
            <a:r>
              <a:rPr lang="tr-TR" sz="1900" b="1" dirty="0" err="1"/>
              <a:t>Ağırlıklandırılmış</a:t>
            </a:r>
            <a:r>
              <a:rPr lang="tr-TR" sz="1900" b="1" dirty="0"/>
              <a:t> Ortak Sınav Puanı Hesaplaması </a:t>
            </a:r>
            <a:endParaRPr lang="tr-TR" sz="1900" dirty="0"/>
          </a:p>
          <a:p>
            <a:pPr>
              <a:tabLst>
                <a:tab pos="623888" algn="l"/>
              </a:tabLst>
            </a:pPr>
            <a:r>
              <a:rPr lang="tr-TR" sz="1900" dirty="0" smtClean="0"/>
              <a:t>	Ortak </a:t>
            </a:r>
            <a:r>
              <a:rPr lang="tr-TR" sz="1900" dirty="0"/>
              <a:t>Sınavlar kapsamında, sınavı gerçekleştirilen derslerden alınan puanlar kendi ağırlık katsayıları ile çarpılacaktır. Çarpımların toplamından elde edilen değerin derslerin ağırlık katsayılarının toplamına bölünmesi suretiyle </a:t>
            </a:r>
            <a:r>
              <a:rPr lang="tr-TR" sz="1900" dirty="0" err="1"/>
              <a:t>ağırlıklandırılmış</a:t>
            </a:r>
            <a:r>
              <a:rPr lang="tr-TR" sz="1900" dirty="0"/>
              <a:t> ortak sınav puanı hesaplanacaktır. Puanlama 700 tam puan üzerinden yapılacaktır. </a:t>
            </a:r>
            <a:endParaRPr lang="tr-TR" sz="1900" dirty="0" smtClean="0"/>
          </a:p>
          <a:p>
            <a:pPr>
              <a:tabLst>
                <a:tab pos="623888" algn="l"/>
              </a:tabLst>
            </a:pPr>
            <a:endParaRPr lang="tr-TR" sz="1900" dirty="0"/>
          </a:p>
          <a:p>
            <a:pPr>
              <a:tabLst>
                <a:tab pos="623888" algn="l"/>
              </a:tabLst>
            </a:pPr>
            <a:r>
              <a:rPr lang="tr-TR" sz="1900" b="1" dirty="0"/>
              <a:t>11.4. Ortaöğretime Yerleştirmeye Esas Puanın Hesaplanması </a:t>
            </a:r>
            <a:endParaRPr lang="tr-TR" sz="1900" dirty="0"/>
          </a:p>
          <a:p>
            <a:pPr>
              <a:tabLst>
                <a:tab pos="623888" algn="l"/>
              </a:tabLst>
            </a:pPr>
            <a:r>
              <a:rPr lang="tr-TR" sz="1900" dirty="0" smtClean="0"/>
              <a:t>	Öğrencilerin</a:t>
            </a:r>
            <a:r>
              <a:rPr lang="tr-TR" sz="1900" dirty="0"/>
              <a:t>; 6, 7 ve 8 inci sınıf yılsonu başarı puanları ile 8 inci sınıf </a:t>
            </a:r>
            <a:r>
              <a:rPr lang="tr-TR" sz="1900" dirty="0" err="1"/>
              <a:t>ağırlıklandırılmış</a:t>
            </a:r>
            <a:r>
              <a:rPr lang="tr-TR" sz="1900" dirty="0"/>
              <a:t> ortak sınav puanı toplanacaktır. Elde edilen toplam ikiye bölünerek yerleştirmeye esas puan elde edilecektir. Puanlama 500 tam puan üzerinden yapılacaktır. </a:t>
            </a:r>
          </a:p>
          <a:p>
            <a:pPr>
              <a:tabLst>
                <a:tab pos="623888" algn="l"/>
              </a:tabLst>
            </a:pPr>
            <a:r>
              <a:rPr lang="tr-TR" sz="1900" b="1" dirty="0" smtClean="0"/>
              <a:t>	Ortaöğretime </a:t>
            </a:r>
            <a:r>
              <a:rPr lang="tr-TR" sz="1900" b="1" dirty="0"/>
              <a:t>yerleştirmeye esas puanın hesaplanmasına dair örnek Ek-2’de verilmiştir. </a:t>
            </a:r>
            <a:endParaRPr lang="tr-TR" sz="1900" b="1" dirty="0" smtClean="0"/>
          </a:p>
          <a:p>
            <a:pPr>
              <a:tabLst>
                <a:tab pos="623888" algn="l"/>
              </a:tabLst>
            </a:pPr>
            <a:r>
              <a:rPr lang="tr-TR" sz="1900" dirty="0" smtClean="0"/>
              <a:t>	Velisinin </a:t>
            </a:r>
            <a:r>
              <a:rPr lang="tr-TR" sz="1900" dirty="0"/>
              <a:t>yurt dışında bulunduğu sürede öğrenimlerinin bir kısmını veya tamamını Bakanlığa bağlı olmayan yurt dışındaki eğitim kurumlarında gören öğrencilerin ortaöğretime yerleştirmeye esas puanın hesaplanması, ortak sınav puanı ile yurt içinde öğrenim gördükleri yıllara ait yılsonu başarı puanları dikkate alınarak hesaplanacaktır</a:t>
            </a:r>
            <a:r>
              <a:rPr lang="tr-TR" sz="1900" dirty="0" smtClean="0"/>
              <a:t>.</a:t>
            </a:r>
          </a:p>
          <a:p>
            <a:pPr>
              <a:tabLst>
                <a:tab pos="623888" algn="l"/>
              </a:tabLst>
            </a:pPr>
            <a:r>
              <a:rPr lang="tr-TR" sz="2000" dirty="0" smtClean="0"/>
              <a:t>	Kuzey </a:t>
            </a:r>
            <a:r>
              <a:rPr lang="tr-TR" sz="2000" dirty="0"/>
              <a:t>Kıbrıs Türk Cumhuriyetindeki ortaokullarda öğrenim görenlerin yılsonu başarı puanları, Türkiye'de öğrenim gören öğrencilere uygulanan hükümlere göre belirlenecektir. </a:t>
            </a:r>
            <a:endParaRPr lang="tr-TR" sz="1900" dirty="0"/>
          </a:p>
        </p:txBody>
      </p:sp>
    </p:spTree>
    <p:extLst>
      <p:ext uri="{BB962C8B-B14F-4D97-AF65-F5344CB8AC3E}">
        <p14:creationId xmlns:p14="http://schemas.microsoft.com/office/powerpoint/2010/main" xmlns="" val="38457418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179512" y="764704"/>
            <a:ext cx="8784976" cy="923330"/>
          </a:xfrm>
          <a:prstGeom prst="rect">
            <a:avLst/>
          </a:prstGeom>
        </p:spPr>
        <p:txBody>
          <a:bodyPr wrap="square">
            <a:spAutoFit/>
          </a:bodyPr>
          <a:lstStyle/>
          <a:p>
            <a:pPr defTabSz="536575"/>
            <a:r>
              <a:rPr lang="tr-TR" dirty="0" smtClean="0"/>
              <a:t>	6, </a:t>
            </a:r>
            <a:r>
              <a:rPr lang="tr-TR" dirty="0"/>
              <a:t>7 ve/veya 8 inci sınıf öğrenimlerinin bir kısmını veya tamamını yurt dışında tamamlayan öğrencilerin “yerleştirmeye esas puan” hesaplaması aşağıdaki gibi yapılacaktır. </a:t>
            </a:r>
          </a:p>
          <a:p>
            <a:endParaRPr lang="tr-TR"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132" t="18160" r="13439" b="7386"/>
          <a:stretch/>
        </p:blipFill>
        <p:spPr bwMode="auto">
          <a:xfrm>
            <a:off x="539552" y="1572058"/>
            <a:ext cx="8064896" cy="52540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Dikdörtgen 3"/>
          <p:cNvSpPr/>
          <p:nvPr/>
        </p:nvSpPr>
        <p:spPr>
          <a:xfrm>
            <a:off x="7668344" y="6021288"/>
            <a:ext cx="1471021"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0324936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1926124"/>
            <a:ext cx="8640960" cy="3539430"/>
          </a:xfrm>
          <a:prstGeom prst="rect">
            <a:avLst/>
          </a:prstGeom>
        </p:spPr>
        <p:txBody>
          <a:bodyPr wrap="square">
            <a:spAutoFit/>
          </a:bodyPr>
          <a:lstStyle/>
          <a:p>
            <a:pPr>
              <a:tabLst>
                <a:tab pos="536575" algn="l"/>
              </a:tabLst>
            </a:pPr>
            <a:r>
              <a:rPr lang="tr-TR" sz="2800" dirty="0" smtClean="0">
                <a:latin typeface="Calibri" panose="020F0502020204030204" pitchFamily="34" charset="0"/>
              </a:rPr>
              <a:t>	Açık </a:t>
            </a:r>
            <a:r>
              <a:rPr lang="tr-TR" sz="2800" dirty="0">
                <a:latin typeface="Calibri" panose="020F0502020204030204" pitchFamily="34" charset="0"/>
              </a:rPr>
              <a:t>Öğretim Ortaokulu öğrencilerinin yerleştirmeye esas puan hesaplaması yapılabilmesi için, öğrenciler her iki dönem yapılacak olan ortak sınavlara katılmak zorundadırlar. </a:t>
            </a:r>
            <a:endParaRPr lang="tr-TR" sz="2800" dirty="0" smtClean="0">
              <a:latin typeface="Calibri" panose="020F0502020204030204" pitchFamily="34" charset="0"/>
            </a:endParaRPr>
          </a:p>
          <a:p>
            <a:pPr>
              <a:tabLst>
                <a:tab pos="536575" algn="l"/>
              </a:tabLst>
            </a:pPr>
            <a:r>
              <a:rPr lang="tr-TR" sz="2800" dirty="0">
                <a:latin typeface="Calibri" panose="020F0502020204030204" pitchFamily="34" charset="0"/>
              </a:rPr>
              <a:t>	</a:t>
            </a:r>
            <a:r>
              <a:rPr lang="tr-TR" sz="2800" dirty="0" smtClean="0">
                <a:latin typeface="Calibri" panose="020F0502020204030204" pitchFamily="34" charset="0"/>
              </a:rPr>
              <a:t>Açık </a:t>
            </a:r>
            <a:r>
              <a:rPr lang="tr-TR" sz="2800" dirty="0">
                <a:latin typeface="Calibri" panose="020F0502020204030204" pitchFamily="34" charset="0"/>
              </a:rPr>
              <a:t>Öğretim Ortaokulu Müdürlüğünce yapılan sınavlarda 1. dönemde alınan başarılı puan (45 ve üzeri</a:t>
            </a:r>
            <a:r>
              <a:rPr lang="tr-TR" sz="2800" dirty="0" smtClean="0">
                <a:latin typeface="Calibri" panose="020F0502020204030204" pitchFamily="34" charset="0"/>
              </a:rPr>
              <a:t>), 2</a:t>
            </a:r>
            <a:r>
              <a:rPr lang="tr-TR" sz="2800" dirty="0">
                <a:latin typeface="Calibri" panose="020F0502020204030204" pitchFamily="34" charset="0"/>
              </a:rPr>
              <a:t>. dönem okul tarafından yapılan yazılı puanı olarak kullanılacaktır. </a:t>
            </a:r>
            <a:endParaRPr lang="tr-TR" sz="2800" dirty="0" smtClean="0">
              <a:latin typeface="Calibri" panose="020F0502020204030204" pitchFamily="34" charset="0"/>
            </a:endParaRPr>
          </a:p>
        </p:txBody>
      </p:sp>
    </p:spTree>
    <p:extLst>
      <p:ext uri="{BB962C8B-B14F-4D97-AF65-F5344CB8AC3E}">
        <p14:creationId xmlns:p14="http://schemas.microsoft.com/office/powerpoint/2010/main" xmlns="" val="1830971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1196752"/>
            <a:ext cx="8640960" cy="5401479"/>
          </a:xfrm>
          <a:prstGeom prst="rect">
            <a:avLst/>
          </a:prstGeom>
        </p:spPr>
        <p:txBody>
          <a:bodyPr wrap="square">
            <a:spAutoFit/>
          </a:bodyPr>
          <a:lstStyle/>
          <a:p>
            <a:r>
              <a:rPr lang="tr-TR" sz="2000" b="1" dirty="0" smtClean="0"/>
              <a:t>11.5</a:t>
            </a:r>
            <a:r>
              <a:rPr lang="tr-TR" sz="2000" b="1" dirty="0"/>
              <a:t>. Ek Puan </a:t>
            </a:r>
            <a:endParaRPr lang="tr-TR" sz="2000" dirty="0"/>
          </a:p>
          <a:p>
            <a:pPr defTabSz="623888">
              <a:spcBef>
                <a:spcPts val="600"/>
              </a:spcBef>
              <a:spcAft>
                <a:spcPts val="600"/>
              </a:spcAft>
            </a:pPr>
            <a:r>
              <a:rPr lang="tr-TR" sz="2000" dirty="0" smtClean="0"/>
              <a:t>	Türkiye </a:t>
            </a:r>
            <a:r>
              <a:rPr lang="tr-TR" sz="2000" dirty="0"/>
              <a:t>Bilimsel ve Teknolojik Araştırma Kurumu (TÜBİTAK) tarafından gerçekleştirilen uluslararası bilim olimpiyatları ve matematik olimpiyat sınavları ile proje yarışmalarında, ulusal elemelerden geçtikten sonra ülkemizi temsil etme hakkı kazanmış olan öğrencilere, katıldıkları yılın yılsonu başarı puanlarına belirlenen oranda ek puan verilecektir. </a:t>
            </a:r>
            <a:endParaRPr lang="tr-TR" sz="2000" dirty="0" smtClean="0"/>
          </a:p>
          <a:p>
            <a:pPr defTabSz="623888">
              <a:spcBef>
                <a:spcPts val="600"/>
              </a:spcBef>
              <a:spcAft>
                <a:spcPts val="600"/>
              </a:spcAft>
            </a:pPr>
            <a:r>
              <a:rPr lang="tr-TR" sz="2000" dirty="0" smtClean="0"/>
              <a:t>	Öğrencilerin</a:t>
            </a:r>
            <a:r>
              <a:rPr lang="tr-TR" sz="2000" dirty="0"/>
              <a:t>, TUBİTAK tarafından gerçekleştirilen uluslararası bilim olimpiyatları ve matematik olimpiyat sınavları ile proje yarışmalarına katıldıkları yıla ait yılsonu başarı puanına; yılsonu başarı puanının </a:t>
            </a:r>
          </a:p>
          <a:p>
            <a:pPr>
              <a:spcBef>
                <a:spcPts val="600"/>
              </a:spcBef>
              <a:spcAft>
                <a:spcPts val="600"/>
              </a:spcAft>
              <a:tabLst>
                <a:tab pos="623888" algn="l"/>
              </a:tabLst>
            </a:pPr>
            <a:r>
              <a:rPr lang="tr-TR" sz="2000" dirty="0" smtClean="0"/>
              <a:t>	</a:t>
            </a:r>
            <a:r>
              <a:rPr lang="es-ES" sz="2000" dirty="0" smtClean="0"/>
              <a:t>- </a:t>
            </a:r>
            <a:r>
              <a:rPr lang="es-ES" sz="2000" dirty="0"/>
              <a:t>Altın madalya alan veya birinci olanlar için % 10'u, </a:t>
            </a:r>
          </a:p>
          <a:p>
            <a:pPr>
              <a:spcBef>
                <a:spcPts val="600"/>
              </a:spcBef>
              <a:spcAft>
                <a:spcPts val="600"/>
              </a:spcAft>
              <a:tabLst>
                <a:tab pos="623888" algn="l"/>
              </a:tabLst>
            </a:pPr>
            <a:r>
              <a:rPr lang="tr-TR" sz="2000" dirty="0" smtClean="0"/>
              <a:t>	- </a:t>
            </a:r>
            <a:r>
              <a:rPr lang="tr-TR" sz="2000" dirty="0"/>
              <a:t>Gümüş madalya alan veya ikinci olanlar için % 9'u, </a:t>
            </a:r>
          </a:p>
          <a:p>
            <a:pPr>
              <a:spcBef>
                <a:spcPts val="600"/>
              </a:spcBef>
              <a:spcAft>
                <a:spcPts val="600"/>
              </a:spcAft>
              <a:tabLst>
                <a:tab pos="623888" algn="l"/>
              </a:tabLst>
            </a:pPr>
            <a:r>
              <a:rPr lang="tr-TR" sz="2000" dirty="0" smtClean="0"/>
              <a:t>	- </a:t>
            </a:r>
            <a:r>
              <a:rPr lang="tr-TR" sz="2000" dirty="0"/>
              <a:t>Bronz madalya alan veya üçüncü olanlar için % 8'i, </a:t>
            </a:r>
          </a:p>
          <a:p>
            <a:pPr>
              <a:spcBef>
                <a:spcPts val="600"/>
              </a:spcBef>
              <a:spcAft>
                <a:spcPts val="600"/>
              </a:spcAft>
              <a:tabLst>
                <a:tab pos="623888" algn="l"/>
              </a:tabLst>
            </a:pPr>
            <a:r>
              <a:rPr lang="tr-TR" sz="2000" dirty="0" smtClean="0"/>
              <a:t>	</a:t>
            </a:r>
            <a:r>
              <a:rPr lang="nb-NO" sz="2000" dirty="0" smtClean="0"/>
              <a:t>- </a:t>
            </a:r>
            <a:r>
              <a:rPr lang="nb-NO" sz="2000" dirty="0"/>
              <a:t>Bu etkinliklere katılanlar için de % 7'si </a:t>
            </a:r>
          </a:p>
          <a:p>
            <a:pPr>
              <a:spcBef>
                <a:spcPts val="600"/>
              </a:spcBef>
              <a:spcAft>
                <a:spcPts val="600"/>
              </a:spcAft>
            </a:pPr>
            <a:r>
              <a:rPr lang="tr-TR" sz="2000" dirty="0"/>
              <a:t>oranında ek puan eklenir. </a:t>
            </a:r>
          </a:p>
        </p:txBody>
      </p:sp>
    </p:spTree>
    <p:extLst>
      <p:ext uri="{BB962C8B-B14F-4D97-AF65-F5344CB8AC3E}">
        <p14:creationId xmlns:p14="http://schemas.microsoft.com/office/powerpoint/2010/main" xmlns="" val="521713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556792"/>
            <a:ext cx="184731" cy="369332"/>
          </a:xfrm>
          <a:prstGeom prst="rect">
            <a:avLst/>
          </a:prstGeom>
          <a:noFill/>
        </p:spPr>
        <p:txBody>
          <a:bodyPr wrap="none" rtlCol="0">
            <a:spAutoFit/>
          </a:bodyPr>
          <a:lstStyle/>
          <a:p>
            <a:endParaRPr lang="tr-TR" dirty="0"/>
          </a:p>
        </p:txBody>
      </p:sp>
      <p:sp>
        <p:nvSpPr>
          <p:cNvPr id="3" name="Dikdörtgen 2"/>
          <p:cNvSpPr/>
          <p:nvPr/>
        </p:nvSpPr>
        <p:spPr>
          <a:xfrm>
            <a:off x="251520" y="873288"/>
            <a:ext cx="8640960" cy="5940088"/>
          </a:xfrm>
          <a:prstGeom prst="rect">
            <a:avLst/>
          </a:prstGeom>
        </p:spPr>
        <p:txBody>
          <a:bodyPr wrap="square">
            <a:spAutoFit/>
          </a:bodyPr>
          <a:lstStyle/>
          <a:p>
            <a:pPr>
              <a:spcBef>
                <a:spcPts val="300"/>
              </a:spcBef>
              <a:spcAft>
                <a:spcPts val="300"/>
              </a:spcAft>
              <a:tabLst>
                <a:tab pos="623888" algn="l"/>
              </a:tabLst>
            </a:pPr>
            <a:r>
              <a:rPr lang="tr-TR" sz="2000" dirty="0" smtClean="0"/>
              <a:t>	Öğrenim </a:t>
            </a:r>
            <a:r>
              <a:rPr lang="tr-TR" sz="2000" dirty="0"/>
              <a:t>gördüğü yıl içinde TÜBİTAK tarafından gerçekleştirilen birden fazla uluslararası sınav ve yarışmaya katılıp farklı alanlarda başarılı olan öğrencilerin almış oldukları en yüksek derecenin tamamı, diğer derecelerin de yarısı hesaplamada dikkate alınır. </a:t>
            </a:r>
          </a:p>
          <a:p>
            <a:pPr>
              <a:spcBef>
                <a:spcPts val="300"/>
              </a:spcBef>
              <a:spcAft>
                <a:spcPts val="300"/>
              </a:spcAft>
              <a:tabLst>
                <a:tab pos="623888" algn="l"/>
              </a:tabLst>
            </a:pPr>
            <a:r>
              <a:rPr lang="tr-TR" sz="2000" dirty="0" smtClean="0"/>
              <a:t>	Ekip </a:t>
            </a:r>
            <a:r>
              <a:rPr lang="tr-TR" sz="2000" dirty="0"/>
              <a:t>ya da takım olarak TÜBİTAK tarafından gerçekleştirilen yarışmalara katılıp başarılı olan öğrencilerin aldıkları ek puan, yılsonu başarı puanlarına ilave edilir. </a:t>
            </a:r>
          </a:p>
          <a:p>
            <a:pPr>
              <a:spcBef>
                <a:spcPts val="300"/>
              </a:spcBef>
              <a:spcAft>
                <a:spcPts val="300"/>
              </a:spcAft>
              <a:tabLst>
                <a:tab pos="623888" algn="l"/>
              </a:tabLst>
            </a:pPr>
            <a:r>
              <a:rPr lang="tr-TR" sz="2000" dirty="0" smtClean="0"/>
              <a:t>	Ek </a:t>
            </a:r>
            <a:r>
              <a:rPr lang="tr-TR" sz="2000" dirty="0"/>
              <a:t>puan hakkından, derece veya katılım belgelerini ibraz eden öğrenciler yararlanabilir. İbraz edilen bilgiler, öğrencinin öğrenim gördüğü ortaokul müdürlüğü tarafından ders yılı bitimine kadar e-okul sistemine işlenir. Ders yılı bittikten sonra sisteme işlenen bilgiler işleme alınmayacaktır. </a:t>
            </a:r>
          </a:p>
          <a:p>
            <a:pPr>
              <a:spcBef>
                <a:spcPts val="300"/>
              </a:spcBef>
              <a:spcAft>
                <a:spcPts val="300"/>
              </a:spcAft>
              <a:tabLst>
                <a:tab pos="623888" algn="l"/>
              </a:tabLst>
            </a:pPr>
            <a:r>
              <a:rPr lang="tr-TR" sz="2000" dirty="0" smtClean="0"/>
              <a:t>	Öğrenciler </a:t>
            </a:r>
            <a:r>
              <a:rPr lang="tr-TR" sz="2000" dirty="0"/>
              <a:t>konu ile ilgili belgelerini ve dilekçelerini ders yılı bitimine kadar YEĞİTEK- Ölçme, Değerlendirme ve Yerleştirme Grup Başkanlığında olacak şekilde göndereceklerdir. Süresi içerisinde </a:t>
            </a:r>
            <a:r>
              <a:rPr lang="tr-TR" sz="2000" dirty="0" err="1"/>
              <a:t>YEĞİTEK’e</a:t>
            </a:r>
            <a:r>
              <a:rPr lang="tr-TR" sz="2000" dirty="0"/>
              <a:t> ulaşmayan belge ve dilekçeler işleme alınmayacaktır. </a:t>
            </a:r>
          </a:p>
          <a:p>
            <a:pPr>
              <a:spcBef>
                <a:spcPts val="300"/>
              </a:spcBef>
              <a:spcAft>
                <a:spcPts val="300"/>
              </a:spcAft>
              <a:tabLst>
                <a:tab pos="623888" algn="l"/>
              </a:tabLst>
            </a:pPr>
            <a:r>
              <a:rPr lang="tr-TR" sz="2000" b="1" dirty="0" smtClean="0"/>
              <a:t>	Ülkemizi </a:t>
            </a:r>
            <a:r>
              <a:rPr lang="tr-TR" sz="2000" b="1" dirty="0"/>
              <a:t>temsil etme hakkını kazandığını belgeleyemeyen öğrencilerin başvuruları, Millî Eğitim Bakanlığı Ortaöğretim Kurumlarına Geçiş Yönergesi gereğince dikkate alınmayacaktır. </a:t>
            </a:r>
            <a:endParaRPr lang="tr-TR" sz="2000" dirty="0"/>
          </a:p>
        </p:txBody>
      </p:sp>
    </p:spTree>
    <p:extLst>
      <p:ext uri="{BB962C8B-B14F-4D97-AF65-F5344CB8AC3E}">
        <p14:creationId xmlns:p14="http://schemas.microsoft.com/office/powerpoint/2010/main" xmlns="" val="3570192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51520" y="1628800"/>
            <a:ext cx="835292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68275"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Görev tebliğinden itibaren Bina Yöneticisi ile zamanında görüşerek salonların sınav düzenine uygun hale getirilmesini sağlamak. </a:t>
            </a:r>
            <a:r>
              <a:rPr kumimoji="0" lang="tr-TR" sz="3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(Sıraların üzerine öğretmen masasının önünden başlamak şartıyla adayların oturma sıralarına göre numara yapıştırmalarını, salonda eksik sıra varsa tamamlamaları, aydınlatma, ısınma, bina temizliği vb. konularda önlem alınması)</a:t>
            </a:r>
            <a:endParaRPr kumimoji="0" lang="tr-TR" sz="30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635896" y="3645024"/>
            <a:ext cx="4817344" cy="830997"/>
          </a:xfrm>
          <a:prstGeom prst="rect">
            <a:avLst/>
          </a:prstGeom>
        </p:spPr>
        <p:txBody>
          <a:bodyPr wrap="none">
            <a:spAutoFit/>
          </a:bodyPr>
          <a:lstStyle/>
          <a:p>
            <a:r>
              <a:rPr lang="tr-TR" sz="4800" b="1" dirty="0" smtClean="0">
                <a:latin typeface="Calibri" pitchFamily="34" charset="0"/>
              </a:rPr>
              <a:t>Başarılar Dileriz …</a:t>
            </a:r>
            <a:endParaRPr lang="tr-TR" sz="4800" dirty="0">
              <a:latin typeface="Calibri" pitchFamily="34" charset="0"/>
            </a:endParaRPr>
          </a:p>
        </p:txBody>
      </p:sp>
    </p:spTree>
    <p:extLst>
      <p:ext uri="{BB962C8B-B14F-4D97-AF65-F5344CB8AC3E}">
        <p14:creationId xmlns:p14="http://schemas.microsoft.com/office/powerpoint/2010/main" xmlns="" val="1206390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628800"/>
            <a:ext cx="1872208" cy="3960440"/>
          </a:xfrm>
        </p:spPr>
        <p:txBody>
          <a:bodyPr>
            <a:normAutofit/>
          </a:bodyPr>
          <a:lstStyle/>
          <a:p>
            <a:r>
              <a:rPr lang="tr-TR" sz="3200" dirty="0">
                <a:latin typeface="Calibri" panose="020F0502020204030204" pitchFamily="34" charset="0"/>
              </a:rPr>
              <a:t>ORTAK SINAVLAR SALON OTURMA DÜZENİ FORMU</a:t>
            </a:r>
          </a:p>
        </p:txBody>
      </p:sp>
      <p:pic>
        <p:nvPicPr>
          <p:cNvPr id="3" name="Resim 2"/>
          <p:cNvPicPr>
            <a:picLocks noChangeAspect="1"/>
          </p:cNvPicPr>
          <p:nvPr/>
        </p:nvPicPr>
        <p:blipFill>
          <a:blip r:embed="rId2" cstate="print"/>
          <a:stretch>
            <a:fillRect/>
          </a:stretch>
        </p:blipFill>
        <p:spPr>
          <a:xfrm>
            <a:off x="2411760" y="188640"/>
            <a:ext cx="5847730" cy="6496050"/>
          </a:xfrm>
          <a:prstGeom prst="rect">
            <a:avLst/>
          </a:prstGeom>
        </p:spPr>
      </p:pic>
    </p:spTree>
    <p:extLst>
      <p:ext uri="{BB962C8B-B14F-4D97-AF65-F5344CB8AC3E}">
        <p14:creationId xmlns:p14="http://schemas.microsoft.com/office/powerpoint/2010/main" xmlns="" val="3274961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628800"/>
            <a:ext cx="1872208" cy="3960440"/>
          </a:xfrm>
        </p:spPr>
        <p:txBody>
          <a:bodyPr>
            <a:normAutofit/>
          </a:bodyPr>
          <a:lstStyle/>
          <a:p>
            <a:r>
              <a:rPr lang="tr-TR" sz="3200" dirty="0">
                <a:latin typeface="Calibri" panose="020F0502020204030204" pitchFamily="34" charset="0"/>
              </a:rPr>
              <a:t>ORTAK SINAVLAR SALON OTURMA DÜZENİ FORMU</a:t>
            </a:r>
          </a:p>
        </p:txBody>
      </p:sp>
      <p:pic>
        <p:nvPicPr>
          <p:cNvPr id="4" name="Resim 3"/>
          <p:cNvPicPr>
            <a:picLocks noChangeAspect="1"/>
          </p:cNvPicPr>
          <p:nvPr/>
        </p:nvPicPr>
        <p:blipFill>
          <a:blip r:embed="rId2" cstate="print"/>
          <a:stretch>
            <a:fillRect/>
          </a:stretch>
        </p:blipFill>
        <p:spPr>
          <a:xfrm>
            <a:off x="1874130" y="548680"/>
            <a:ext cx="7262194" cy="6309320"/>
          </a:xfrm>
          <a:prstGeom prst="rect">
            <a:avLst/>
          </a:prstGeom>
        </p:spPr>
      </p:pic>
    </p:spTree>
    <p:extLst>
      <p:ext uri="{BB962C8B-B14F-4D97-AF65-F5344CB8AC3E}">
        <p14:creationId xmlns:p14="http://schemas.microsoft.com/office/powerpoint/2010/main" xmlns="" val="2286765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51520" y="1702742"/>
            <a:ext cx="864096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68275"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Sınav başlamadan önce bina ve salonların durumunu gözden geçirip eksikliklerin giderilmesini sağlamak,</a:t>
            </a:r>
          </a:p>
          <a:p>
            <a:pPr marL="0" marR="0" lvl="0" indent="0" algn="l" defTabSz="914400" rtl="0" eaLnBrk="1" fontAlgn="base" latinLnBrk="0" hangingPunct="1">
              <a:lnSpc>
                <a:spcPct val="100000"/>
              </a:lnSpc>
              <a:spcBef>
                <a:spcPct val="0"/>
              </a:spcBef>
              <a:spcAft>
                <a:spcPct val="0"/>
              </a:spcAft>
              <a:buClrTx/>
              <a:buSzTx/>
              <a:buFontTx/>
              <a:buChar char="•"/>
              <a:tabLst>
                <a:tab pos="168275" algn="l"/>
              </a:tabLst>
            </a:pPr>
            <a:endParaRPr kumimoji="0" lang="tr-TR" sz="1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8275"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Sınav günü sınav evrakını Nakil Kuryesinden bina yöneticisi ile birlikte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teslim almak</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ve aynı evrakı sınavdan sonra,  bu kuryeye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teslim etmek</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168275" algn="l"/>
              </a:tabLst>
            </a:pPr>
            <a:endParaRPr kumimoji="0" lang="tr-TR" sz="1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8275" algn="l"/>
              </a:tabLst>
            </a:pP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Bina sınav sorumlusu, sınav başlamadan 1 saat önce, bina yöneticisinin salonlarda görevlendirilecek öğretmenlerle yaptığı </a:t>
            </a:r>
            <a:r>
              <a:rPr kumimoji="0" lang="tr-TR" sz="3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toplantıya katılmak</a:t>
            </a:r>
            <a:r>
              <a:rPr kumimoji="0" lang="tr-TR"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(Görevlendirilen öğretmenlerin yoklama işlemleri, kura çekim işlemleri ve uyulması gereken kuralların anlatıldığı toplantı)</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tr-TR" sz="24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496</TotalTime>
  <Words>3291</Words>
  <Application>Microsoft Office PowerPoint</Application>
  <PresentationFormat>Ekran Gösterisi (4:3)</PresentationFormat>
  <Paragraphs>267</Paragraphs>
  <Slides>68</Slides>
  <Notes>0</Notes>
  <HiddenSlides>0</HiddenSlides>
  <MMClips>0</MMClips>
  <ScaleCrop>false</ScaleCrop>
  <HeadingPairs>
    <vt:vector size="4" baseType="variant">
      <vt:variant>
        <vt:lpstr>Tema</vt:lpstr>
      </vt:variant>
      <vt:variant>
        <vt:i4>1</vt:i4>
      </vt:variant>
      <vt:variant>
        <vt:lpstr>Slayt Başlıkları</vt:lpstr>
      </vt:variant>
      <vt:variant>
        <vt:i4>68</vt:i4>
      </vt:variant>
    </vt:vector>
  </HeadingPairs>
  <TitlesOfParts>
    <vt:vector size="69" baseType="lpstr">
      <vt:lpstr>Medyan</vt:lpstr>
      <vt:lpstr>2015-2016 EĞİTİM ÖĞRETİM YILI 2.DÖNEM MERKEZİ ORTAK SINAVLAR SINAVI TOPLANTISI</vt:lpstr>
      <vt:lpstr>Slayt 2</vt:lpstr>
      <vt:lpstr>Slayt 3</vt:lpstr>
      <vt:lpstr>Slayt 4</vt:lpstr>
      <vt:lpstr>Slayt 5</vt:lpstr>
      <vt:lpstr>Slayt 6</vt:lpstr>
      <vt:lpstr>ORTAK SINAVLAR SALON OTURMA DÜZENİ FORMU</vt:lpstr>
      <vt:lpstr>ORTAK SINAVLAR SALON OTURMA DÜZENİ FORMU</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2013-2014 EĞİTİM ÖĞRETİM YILI  TEMEL EĞİTİMDEN ORTAÖĞRETİME GEÇİŞ SINAVI TOPLANTISI</dc:title>
  <dc:creator>pc</dc:creator>
  <cp:lastModifiedBy>ozelogretim</cp:lastModifiedBy>
  <cp:revision>74</cp:revision>
  <dcterms:created xsi:type="dcterms:W3CDTF">2013-11-24T19:51:32Z</dcterms:created>
  <dcterms:modified xsi:type="dcterms:W3CDTF">2016-04-18T11:09:15Z</dcterms:modified>
</cp:coreProperties>
</file>