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29"/>
  </p:notesMasterIdLst>
  <p:handoutMasterIdLst>
    <p:handoutMasterId r:id="rId30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40" r:id="rId12"/>
    <p:sldId id="442" r:id="rId13"/>
    <p:sldId id="443" r:id="rId14"/>
    <p:sldId id="444" r:id="rId15"/>
    <p:sldId id="445" r:id="rId16"/>
    <p:sldId id="446" r:id="rId17"/>
    <p:sldId id="447" r:id="rId18"/>
    <p:sldId id="459" r:id="rId19"/>
    <p:sldId id="463" r:id="rId20"/>
    <p:sldId id="451" r:id="rId21"/>
    <p:sldId id="473" r:id="rId22"/>
    <p:sldId id="470" r:id="rId23"/>
    <p:sldId id="471" r:id="rId24"/>
    <p:sldId id="474" r:id="rId25"/>
    <p:sldId id="475" r:id="rId26"/>
    <p:sldId id="476" r:id="rId27"/>
    <p:sldId id="465" r:id="rId28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11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42"/>
  <c:chart>
    <c:autoTitleDeleted val="1"/>
    <c:plotArea>
      <c:layout>
        <c:manualLayout>
          <c:layoutTarget val="inner"/>
          <c:xMode val="edge"/>
          <c:yMode val="edge"/>
          <c:x val="8.9909061731637416E-2"/>
          <c:y val="0.21028646389717481"/>
          <c:w val="0.4005469650398007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16.10.2015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16.10.2015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16.10.2015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16.10.2015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A7DD47"/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/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ÖZEL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REHBERLİK HİZMETLERİ GENEL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</a:t>
            </a:r>
          </a:p>
          <a:p>
            <a:pPr marL="68580" indent="0" algn="ctr">
              <a:buNone/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Yeteneklerin Geliştirilmesi Daire Başkanlığı</a:t>
            </a: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ÖĞRENCİLER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 VE SANAT MERKEZLERİNE (BİLSEM)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ÖĞRENCİ YÖNLENDİRİRKEN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EDİLMESİ GEREKENLER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4520-5A92-4FE2-BACA-8FE1655847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269518"/>
            <a:ext cx="1224136" cy="121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68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14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16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Büyük yaştakileri ve yetişkinleri 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  <p:sp>
        <p:nvSpPr>
          <p:cNvPr id="3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 eaLnBrk="1" hangingPunct="1">
              <a:buFont typeface="Georgia" pitchFamily="18" charset="0"/>
              <a:buNone/>
            </a:pPr>
            <a:r>
              <a:rPr lang="tr-TR" sz="2000" dirty="0" smtClean="0">
                <a:latin typeface="Verdana" pitchFamily="34" charset="0"/>
              </a:rPr>
              <a:t>Zeka, y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aratıcılık, sanat, liderlik kapasitesi veya özel akademik alanlarda, yaşıtlarına göre yüksek düzeyde motivasyon, performans gösterdiği uzmanlar tarafından belirlenen çocuk/öğrencilerdir (BİLSEM Yönergesi, 2007).</a:t>
            </a:r>
          </a:p>
          <a:p>
            <a:pPr marL="98425" indent="0" eaLnBrk="1" hangingPunct="1">
              <a:buFont typeface="Georgia" pitchFamily="18" charset="0"/>
              <a:buNone/>
            </a:pP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EED9D-1A3B-41A4-AB3A-FF4FB8574AE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49" y="11088"/>
            <a:ext cx="1224136" cy="121526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None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75515"/>
            <a:ext cx="7668344" cy="1146175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BİLSEM’E Öğrenci Yönlendirirken Dikkat Edilmesi Gereken</a:t>
            </a:r>
            <a:endParaRPr lang="tr-T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Metin kutusu 1"/>
          <p:cNvSpPr txBox="1"/>
          <p:nvPr/>
        </p:nvSpPr>
        <p:spPr>
          <a:xfrm>
            <a:off x="0" y="1571612"/>
            <a:ext cx="91440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Ülkemizde ,%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 ile </a:t>
            </a: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arasında çocuğun </a:t>
            </a: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yetenekli olduğu tahmin edilmektedir. </a:t>
            </a:r>
          </a:p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251520" y="3356992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tr-TR" altLang="tr-T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Öğretmenlerimiz, bu istatistiki veriden yola çıkarak sınıf mevcutlarının  içerisinden öğrencileri aday göstermelidir. Bu bilgiye göre hareket etmeleri </a:t>
            </a:r>
            <a:r>
              <a:rPr lang="tr-TR" altLang="tr-T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Bilim ve Sanat Merkezlerine</a:t>
            </a:r>
            <a:r>
              <a:rPr lang="tr-TR" altLang="tr-T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altLang="tr-T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öğrenci seçimlerinin daha sağlıklı işlemesini sağlayacaktır.</a:t>
            </a:r>
            <a:endParaRPr lang="tr-T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Metin kutusu 6"/>
          <p:cNvSpPr txBox="1"/>
          <p:nvPr/>
        </p:nvSpPr>
        <p:spPr>
          <a:xfrm>
            <a:off x="0" y="5657850"/>
            <a:ext cx="9144000" cy="1477328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b="1" dirty="0" smtClean="0">
                <a:solidFill>
                  <a:schemeClr val="bg1"/>
                </a:solidFill>
              </a:rPr>
              <a:t>DİKKAT</a:t>
            </a:r>
            <a:r>
              <a:rPr lang="tr-TR" b="1" dirty="0">
                <a:solidFill>
                  <a:schemeClr val="bg1"/>
                </a:solidFill>
              </a:rPr>
              <a:t>: </a:t>
            </a:r>
            <a:r>
              <a:rPr lang="tr-TR" b="1" dirty="0" smtClean="0">
                <a:solidFill>
                  <a:schemeClr val="bg1"/>
                </a:solidFill>
              </a:rPr>
              <a:t>Öğretmenlerimiz sınıflarından  tüm öğrencileri aday gösterebileceği gibi, </a:t>
            </a:r>
            <a:r>
              <a:rPr lang="tr-TR" b="1" dirty="0">
                <a:solidFill>
                  <a:schemeClr val="bg1"/>
                </a:solidFill>
              </a:rPr>
              <a:t>Bilim ve Sanat Merkezine aday gösterecek  </a:t>
            </a:r>
            <a:r>
              <a:rPr lang="tr-TR" b="1" dirty="0" smtClean="0">
                <a:solidFill>
                  <a:schemeClr val="bg1"/>
                </a:solidFill>
              </a:rPr>
              <a:t>öğrenci </a:t>
            </a:r>
            <a:r>
              <a:rPr lang="tr-TR" b="1" dirty="0">
                <a:solidFill>
                  <a:schemeClr val="bg1"/>
                </a:solidFill>
              </a:rPr>
              <a:t>bulunmama </a:t>
            </a:r>
            <a:r>
              <a:rPr lang="tr-TR" b="1" dirty="0" smtClean="0">
                <a:solidFill>
                  <a:schemeClr val="bg1"/>
                </a:solidFill>
              </a:rPr>
              <a:t>ihtimali de vardır.</a:t>
            </a:r>
          </a:p>
          <a:p>
            <a:pPr algn="ctr">
              <a:defRPr/>
            </a:pP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900000"/>
          </a:xfrm>
        </p:spPr>
        <p:txBody>
          <a:bodyPr/>
          <a:lstStyle/>
          <a:p>
            <a:pPr algn="just"/>
            <a:r>
              <a:rPr lang="tr-TR" dirty="0" smtClean="0"/>
              <a:t>2016-2017 eğitim öğretim yılı "Bilim ve Sanat Merkezleri Öğrenci Tanılama" sürecinin hedef kitlesi 1, 2, 3 ve 4. sınıf düzeyinde olup genel </a:t>
            </a:r>
            <a:r>
              <a:rPr lang="tr-TR" dirty="0" smtClean="0">
                <a:solidFill>
                  <a:srgbClr val="C00000"/>
                </a:solidFill>
              </a:rPr>
              <a:t>zihinsel,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0070C0"/>
                </a:solidFill>
              </a:rPr>
              <a:t>resim</a:t>
            </a:r>
            <a:r>
              <a:rPr lang="tr-TR" dirty="0" smtClean="0"/>
              <a:t> ve </a:t>
            </a:r>
            <a:r>
              <a:rPr lang="tr-TR" dirty="0" smtClean="0">
                <a:solidFill>
                  <a:srgbClr val="FFC000"/>
                </a:solidFill>
              </a:rPr>
              <a:t>müzik</a:t>
            </a:r>
            <a:r>
              <a:rPr lang="tr-TR" dirty="0" smtClean="0"/>
              <a:t> yetenek alanında sınıf öğretmenleri tarafından aday gösterilen öğrencilerdir. 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Bu eğitim öğretim yılında tanılama süreci 1. ve 2. sınıflara farklı 3. ve 4. Sınıflara farklı takvim ve uygulamalar ile yürütülecektir.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TANILAMA SÜRECİ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Metin kutusu 2"/>
          <p:cNvSpPr txBox="1">
            <a:spLocks noChangeArrowheads="1"/>
          </p:cNvSpPr>
          <p:nvPr/>
        </p:nvSpPr>
        <p:spPr bwMode="auto">
          <a:xfrm>
            <a:off x="971600" y="14709"/>
            <a:ext cx="6981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BİLSEM SEÇİMİNİN AŞAMALARI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971600" y="548680"/>
            <a:ext cx="734377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2016-2017 Eğitim-Öğretim yılında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ilkokul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1. 2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3. ve 4.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 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zihinsel, resim  ve müzik  yeteneği alanlarında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tarafından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gösterilecektir.</a:t>
            </a:r>
            <a:endParaRPr lang="tr-TR" altLang="tr-TR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95536" y="54868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971600" y="1772816"/>
            <a:ext cx="7343775" cy="9079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1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gösterdiğiniz öğrencilerin genel zihinsel, resim ve müzik alanında yaşıtlarının ilerisinde olan, sürekli soru soran, kolay ve çabuk öğrenen, yaratıcı öğrenciler olmaları önemlidir. </a:t>
            </a: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043608" y="2924944"/>
            <a:ext cx="7344816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sz="1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Öğrencinin akademik başarısı aday göstermeniz için tek koşul olmayabilir. </a:t>
            </a: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43608" y="3861048"/>
            <a:ext cx="734377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Öğretmenlerimiz öğrencilerini aday gösterirken sınırlama söz konusu değildir.</a:t>
            </a: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95536" y="1772816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395536" y="2924944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tr-TR" sz="5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95536" y="3789040"/>
            <a:ext cx="345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788024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Metin kutusu 10"/>
          <p:cNvSpPr txBox="1"/>
          <p:nvPr/>
        </p:nvSpPr>
        <p:spPr>
          <a:xfrm>
            <a:off x="1043608" y="4869160"/>
            <a:ext cx="7343775" cy="15388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Öğrencilerin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ailelerinin grup taraması ve bireysel incelemelerde seçilmemelerinden kaynaklı olumsuzluklar yaşamamaları için hem aday göstermelerinde hem de gözlem formlarını doldururken gerekli hassasiyetin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(kişisel gizlilik) gösterilmesi sürecin sağlıklı işlemesi açısından önemlidir. </a:t>
            </a:r>
          </a:p>
          <a:p>
            <a:pPr algn="ctr">
              <a:defRPr/>
            </a:pPr>
            <a:endParaRPr 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Dikdörtgen 23"/>
          <p:cNvSpPr/>
          <p:nvPr/>
        </p:nvSpPr>
        <p:spPr>
          <a:xfrm>
            <a:off x="467544" y="5157192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39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23</a:t>
            </a:fld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Metin kutusu 2"/>
          <p:cNvSpPr txBox="1">
            <a:spLocks noChangeArrowheads="1"/>
          </p:cNvSpPr>
          <p:nvPr/>
        </p:nvSpPr>
        <p:spPr bwMode="auto">
          <a:xfrm>
            <a:off x="1043608" y="476672"/>
            <a:ext cx="69818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ADAY GÖSTERME İŞLEMİ</a:t>
            </a:r>
            <a:endParaRPr lang="tr-TR" sz="3600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7" name="16 Tablo"/>
          <p:cNvGraphicFramePr>
            <a:graphicFrameLocks noGrp="1"/>
          </p:cNvGraphicFramePr>
          <p:nvPr/>
        </p:nvGraphicFramePr>
        <p:xfrm>
          <a:off x="683568" y="1556792"/>
          <a:ext cx="7992888" cy="4288108"/>
        </p:xfrm>
        <a:graphic>
          <a:graphicData uri="http://schemas.openxmlformats.org/drawingml/2006/table">
            <a:tbl>
              <a:tblPr/>
              <a:tblGrid>
                <a:gridCol w="1728192"/>
                <a:gridCol w="6264696"/>
              </a:tblGrid>
              <a:tr h="19389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09.11.2015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27.11.2015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Öğretmenleri </a:t>
                      </a: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tarafından aday gösterilecek öğrencilerin yetenek alanlarına göre (resim yetenek, müzik yetenek, genel zihinsel yetenek)  gözlem formları e-okul sistemi başvuru işlemleri modülünden doldurulacaktır. Bir öğrenciyi </a:t>
                      </a:r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 fazla iki yetenek alanında </a:t>
                      </a: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aday gösterebilirler. </a:t>
                      </a:r>
                      <a:endParaRPr lang="tr-TR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r-TR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10.12.2015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tr-TR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tr-TR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ve 2. sınıf düzeyinde aday gösterilen ve gözlem formu doldurulan öğrencilerin listeleri </a:t>
                      </a:r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http://www.</a:t>
                      </a:r>
                      <a:r>
                        <a:rPr lang="tr-TR" sz="1800" b="1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meb</a:t>
                      </a:r>
                      <a:r>
                        <a:rPr lang="tr-TR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.gov.tr </a:t>
                      </a:r>
                      <a:r>
                        <a:rPr lang="tr-TR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internet adresinden yayımlanacaktır.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00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solidFill>
                  <a:srgbClr val="FF0000"/>
                </a:solidFill>
              </a:rPr>
              <a:t>Grup Tarama Sınavının Uygulanması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23528" y="1052736"/>
          <a:ext cx="8546837" cy="4788001"/>
        </p:xfrm>
        <a:graphic>
          <a:graphicData uri="http://schemas.openxmlformats.org/drawingml/2006/table">
            <a:tbl>
              <a:tblPr/>
              <a:tblGrid>
                <a:gridCol w="1742837"/>
                <a:gridCol w="6804000"/>
              </a:tblGrid>
              <a:tr h="123895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14.12.2015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08.01.2016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ve 2. sınıf düzeyinde aday gösterilen ve  grup taramasına alınacak öğrencilerin randevularının  İl Tanılama Sınav Komisyonu tarafından </a:t>
                      </a:r>
                      <a:r>
                        <a:rPr lang="tr-TR" sz="18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düzenlenecek ve</a:t>
                      </a:r>
                      <a:r>
                        <a:rPr lang="tr-TR" sz="1800" b="1" i="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8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duyurulacaktır.</a:t>
                      </a:r>
                      <a:endParaRPr lang="tr-TR" sz="18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64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11.01.2016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29.04.2016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ve 2. sınıf düzeyindeki öğrencilerin grup taramaları belirtilen tarihlerde İl Tanılama Sınav Komisyonlarının belirlediği yerlerde (öncelik bilim ve sanat merkezleri ve rehberlik ve araştırma merkezleri olmak üzere)  tablet üzerinden yapılacaktır.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399">
                <a:tc>
                  <a:txBody>
                    <a:bodyPr/>
                    <a:lstStyle/>
                    <a:p>
                      <a:pPr marL="44958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05.05.2016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</a:t>
                      </a: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 2. Sınıf düzeyindeki öğrencilerin Grup Tarama Sınav  Sonuçları </a:t>
                      </a: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http://www.</a:t>
                      </a:r>
                      <a:r>
                        <a:rPr lang="tr-TR" sz="1800" b="1" i="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meb</a:t>
                      </a: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.gov.tr </a:t>
                      </a: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internet adresinden yayımlanacaktır.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solidFill>
                  <a:srgbClr val="FF0000"/>
                </a:solidFill>
              </a:rPr>
              <a:t>Bireysel Değerlendirmelerin Yapılması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251520" y="1268760"/>
          <a:ext cx="8640960" cy="4422901"/>
        </p:xfrm>
        <a:graphic>
          <a:graphicData uri="http://schemas.openxmlformats.org/drawingml/2006/table">
            <a:tbl>
              <a:tblPr/>
              <a:tblGrid>
                <a:gridCol w="1953608"/>
                <a:gridCol w="6687352"/>
              </a:tblGrid>
              <a:tr h="220071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09.05.2016</a:t>
                      </a:r>
                    </a:p>
                    <a:p>
                      <a:pPr marL="44958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20.05.2016</a:t>
                      </a:r>
                    </a:p>
                  </a:txBody>
                  <a:tcPr marL="39077" marR="39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ve 2. sınıf düzeyinde aday gösterilen ve grup tarama sınavında yeterli performansı gösteren öğrencilerden bireysel değerlendirmeye alınacakların randevuları İl Tanılama Komisyonu tarafından düzenlenecek </a:t>
                      </a:r>
                      <a:r>
                        <a:rPr lang="tr-TR" sz="18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 </a:t>
                      </a: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duyurulacaktır.</a:t>
                      </a:r>
                    </a:p>
                  </a:txBody>
                  <a:tcPr marL="39077" marR="39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184">
                <a:tc>
                  <a:txBody>
                    <a:bodyPr/>
                    <a:lstStyle/>
                    <a:p>
                      <a:pPr marL="44958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23.05.2016</a:t>
                      </a:r>
                    </a:p>
                    <a:p>
                      <a:pPr marL="44958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28.06.2016</a:t>
                      </a:r>
                    </a:p>
                  </a:txBody>
                  <a:tcPr marL="39077" marR="39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ve 2. sınıf düzeyinde Grup taramasında yeterli performansı gösteren öğrencilerin yetenek alanlarına (resim, müzik ve genel zihinsel yetenek) göre bireysel değerlendirmeleri yapılacaktır.</a:t>
                      </a:r>
                    </a:p>
                  </a:txBody>
                  <a:tcPr marL="39077" marR="390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827584" y="1783080"/>
          <a:ext cx="7992888" cy="3806160"/>
        </p:xfrm>
        <a:graphic>
          <a:graphicData uri="http://schemas.openxmlformats.org/drawingml/2006/table">
            <a:tbl>
              <a:tblPr/>
              <a:tblGrid>
                <a:gridCol w="1998222"/>
                <a:gridCol w="5994666"/>
              </a:tblGrid>
              <a:tr h="1903080"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27.06.2016</a:t>
                      </a:r>
                      <a:endParaRPr lang="tr-TR" sz="1800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16.07.2016</a:t>
                      </a:r>
                      <a:endParaRPr lang="tr-TR" sz="1800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2, 3 ve 4. Sınıf düzeyinde yetenek alanlarına göre yapılan bireysel değerlendirme sonuçları Genel Müdürlüğe </a:t>
                      </a:r>
                      <a:r>
                        <a:rPr lang="tr-TR" sz="18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bildirilecektir.</a:t>
                      </a:r>
                      <a:endParaRPr lang="tr-TR" sz="18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080">
                <a:tc>
                  <a:txBody>
                    <a:bodyPr/>
                    <a:lstStyle/>
                    <a:p>
                      <a:pPr marL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10.08.2016</a:t>
                      </a:r>
                      <a:endParaRPr lang="tr-TR" sz="1800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1800" b="1" i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4495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Bireysel </a:t>
                      </a: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inceleme sonucu </a:t>
                      </a:r>
                      <a:r>
                        <a:rPr lang="tr-TR" sz="1800" b="1" i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BİLSEM'e</a:t>
                      </a: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yerleşme hakkı kazanan öğrenciler </a:t>
                      </a: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www.</a:t>
                      </a:r>
                      <a:r>
                        <a:rPr lang="tr-TR" sz="1800" b="1" i="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meb</a:t>
                      </a:r>
                      <a:r>
                        <a:rPr lang="tr-TR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.gov.tr</a:t>
                      </a:r>
                      <a:r>
                        <a:rPr lang="tr-TR" sz="18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adresinden duyurulacaktır.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528" y="159024"/>
            <a:ext cx="86409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Bilim ve Sanat Merkezleri Tanılama Sonuçlarının Açıklanması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38783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109728" indent="0" algn="ctr"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t>TEŞEKKÜRLER</a:t>
            </a:r>
            <a:r>
              <a:rPr lang="tr-TR" sz="7200" dirty="0" smtClean="0"/>
              <a:t> 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2492896"/>
            <a:ext cx="9144000" cy="432048"/>
          </a:xfrm>
        </p:spPr>
        <p:txBody>
          <a:bodyPr/>
          <a:lstStyle/>
          <a:p>
            <a:pPr algn="ctr"/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106493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EĞİTİM VE REHBERLİK HİZMETLERİ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xmlns="" val="19542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B231B-81B1-4288-9F87-7EE974727221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dirty="0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54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AB15B-D7D0-4F42-B6F8-6928205F45FB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akıcı, esnek ve özgün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Deneyime açık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duyarlı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EA1E5-8437-4F00-BC8F-38BC8CDEAC87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396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pPr algn="just"/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ilgi, heves, hayranlık, bağlılık duyma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kapasitesi,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/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başarma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46D48-D6F4-4D4F-B99F-20EB8F65069E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21.  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2385</TotalTime>
  <Pages>0</Pages>
  <Words>1658</Words>
  <Characters>0</Characters>
  <Application>Microsoft Office PowerPoint</Application>
  <PresentationFormat>Ekran Gösterisi (4:3)</PresentationFormat>
  <Lines>0</Lines>
  <Paragraphs>302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Kalabalık</vt:lpstr>
      <vt:lpstr>Slayt 1</vt:lpstr>
      <vt:lpstr>Özel Yetenekli Birey </vt:lpstr>
      <vt:lpstr>Slayt 3</vt:lpstr>
      <vt:lpstr>Özel Yetenekli Birey</vt:lpstr>
      <vt:lpstr>Slayt 5</vt:lpstr>
      <vt:lpstr>Özel Yetenek</vt:lpstr>
      <vt:lpstr>Yaratıcılık</vt:lpstr>
      <vt:lpstr>Motivasyon</vt:lpstr>
      <vt:lpstr>Özel Yetenekli Birey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  <vt:lpstr>Slayt 18</vt:lpstr>
      <vt:lpstr>Slayt 19</vt:lpstr>
      <vt:lpstr>BİLSEM’E Öğrenci Yönlendirirken Dikkat Edilmesi Gereken</vt:lpstr>
      <vt:lpstr>TANILAMA SÜRECİ</vt:lpstr>
      <vt:lpstr>Slayt 22</vt:lpstr>
      <vt:lpstr>Slayt 23</vt:lpstr>
      <vt:lpstr>Grup Tarama Sınavının Uygulanması </vt:lpstr>
      <vt:lpstr>Bireysel Değerlendirmelerin Yapılması </vt:lpstr>
      <vt:lpstr>Slayt 26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ram</cp:lastModifiedBy>
  <cp:revision>274</cp:revision>
  <cp:lastPrinted>2015-02-02T08:29:36Z</cp:lastPrinted>
  <dcterms:modified xsi:type="dcterms:W3CDTF">2015-10-16T06:44:53Z</dcterms:modified>
</cp:coreProperties>
</file>